
<file path=[Content_Types].xml><?xml version="1.0" encoding="utf-8"?>
<Types xmlns="http://schemas.openxmlformats.org/package/2006/content-types">
  <Override PartName="/ppt/diagrams/drawing2.xml" ContentType="application/vnd.ms-office.drawingml.diagramDrawing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diagrams/layout7.xml" ContentType="application/vnd.openxmlformats-officedocument.drawingml.diagramLayout+xml"/>
  <Override PartName="/ppt/diagrams/data8.xml" ContentType="application/vnd.openxmlformats-officedocument.drawingml.diagramData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diagrams/layout5.xml" ContentType="application/vnd.openxmlformats-officedocument.drawingml.diagramLayout+xml"/>
  <Override PartName="/ppt/diagrams/data6.xml" ContentType="application/vnd.openxmlformats-officedocument.drawingml.diagramData+xml"/>
  <Override PartName="/ppt/commentAuthors.xml" ContentType="application/vnd.openxmlformats-officedocument.presentationml.commentAuthors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diagrams/colors8.xml" ContentType="application/vnd.openxmlformats-officedocument.drawingml.diagramColors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colors6.xml" ContentType="application/vnd.openxmlformats-officedocument.drawingml.diagramColors+xml"/>
  <Override PartName="/ppt/diagrams/drawing7.xml" ContentType="application/vnd.ms-office.drawingml.diagramDrawing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colors4.xml" ContentType="application/vnd.openxmlformats-officedocument.drawingml.diagramColors+xml"/>
  <Override PartName="/ppt/diagrams/drawing5.xml" ContentType="application/vnd.ms-office.drawingml.diagramDrawing+xml"/>
  <Override PartName="/ppt/notesSlides/notesSlide5.xml" ContentType="application/vnd.openxmlformats-officedocument.presentationml.notesSlide+xml"/>
  <Override PartName="/ppt/diagrams/quickStyle7.xml" ContentType="application/vnd.openxmlformats-officedocument.drawingml.diagramStyl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diagrams/colors2.xml" ContentType="application/vnd.openxmlformats-officedocument.drawingml.diagramColors+xml"/>
  <Override PartName="/ppt/notesSlides/notesSlide1.xml" ContentType="application/vnd.openxmlformats-officedocument.presentationml.notesSlide+xml"/>
  <Override PartName="/ppt/diagrams/drawing3.xml" ContentType="application/vnd.ms-office.drawingml.diagramDrawing+xml"/>
  <Override PartName="/ppt/notesSlides/notesSlide3.xml" ContentType="application/vnd.openxmlformats-officedocument.presentationml.notesSlide+xml"/>
  <Override PartName="/ppt/diagrams/quickStyle5.xml" ContentType="application/vnd.openxmlformats-officedocument.drawingml.diagramStyl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diagrams/quickStyle3.xml" ContentType="application/vnd.openxmlformats-officedocument.drawingml.diagramStyl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Override PartName="/ppt/diagrams/layout8.xml" ContentType="application/vnd.openxmlformats-officedocument.drawingml.diagram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diagrams/layout6.xml" ContentType="application/vnd.openxmlformats-officedocument.drawingml.diagram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diagrams/layout4.xml" ContentType="application/vnd.openxmlformats-officedocument.drawingml.diagramLayout+xml"/>
  <Override PartName="/ppt/diagrams/data7.xml" ContentType="application/vnd.openxmlformats-officedocument.drawingml.diagramData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data5.xml" ContentType="application/vnd.openxmlformats-officedocument.drawingml.diagramData+xml"/>
  <Override PartName="/ppt/diagrams/colors7.xml" ContentType="application/vnd.openxmlformats-officedocument.drawingml.diagramColors+xml"/>
  <Override PartName="/ppt/diagrams/drawing8.xml" ContentType="application/vnd.ms-office.drawingml.diagramDrawing+xml"/>
  <Override PartName="/ppt/diagrams/data3.xml" ContentType="application/vnd.openxmlformats-officedocument.drawingml.diagramData+xml"/>
  <Override PartName="/ppt/diagrams/colors5.xml" ContentType="application/vnd.openxmlformats-officedocument.drawingml.diagramColors+xml"/>
  <Override PartName="/ppt/diagrams/drawing6.xml" ContentType="application/vnd.ms-office.drawingml.diagramDrawing+xml"/>
  <Override PartName="/ppt/notesSlides/notesSlide6.xml" ContentType="application/vnd.openxmlformats-officedocument.presentationml.notesSlide+xml"/>
  <Override PartName="/ppt/diagrams/quickStyle8.xml" ContentType="application/vnd.openxmlformats-officedocument.drawingml.diagramStyle+xml"/>
  <Override PartName="/ppt/slides/slide8.xml" ContentType="application/vnd.openxmlformats-officedocument.presentationml.slide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iagrams/drawing4.xml" ContentType="application/vnd.ms-office.drawingml.diagramDrawing+xml"/>
  <Override PartName="/ppt/notesSlides/notesSlide4.xml" ContentType="application/vnd.openxmlformats-officedocument.presentationml.notesSlide+xml"/>
  <Override PartName="/ppt/diagrams/quickStyle6.xml" ContentType="application/vnd.openxmlformats-officedocument.drawingml.diagramStyl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quickStyle4.xml" ContentType="application/vnd.openxmlformats-officedocument.drawingml.diagramStyl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7"/>
  </p:notesMasterIdLst>
  <p:sldIdLst>
    <p:sldId id="256" r:id="rId2"/>
    <p:sldId id="259" r:id="rId3"/>
    <p:sldId id="261" r:id="rId4"/>
    <p:sldId id="258" r:id="rId5"/>
    <p:sldId id="264" r:id="rId6"/>
    <p:sldId id="267" r:id="rId7"/>
    <p:sldId id="263" r:id="rId8"/>
    <p:sldId id="260" r:id="rId9"/>
    <p:sldId id="279" r:id="rId10"/>
    <p:sldId id="266" r:id="rId11"/>
    <p:sldId id="280" r:id="rId12"/>
    <p:sldId id="281" r:id="rId13"/>
    <p:sldId id="271" r:id="rId14"/>
    <p:sldId id="273" r:id="rId15"/>
    <p:sldId id="282" r:id="rId16"/>
    <p:sldId id="283" r:id="rId17"/>
    <p:sldId id="284" r:id="rId18"/>
    <p:sldId id="285" r:id="rId19"/>
    <p:sldId id="286" r:id="rId20"/>
    <p:sldId id="287" r:id="rId21"/>
    <p:sldId id="278" r:id="rId22"/>
    <p:sldId id="275" r:id="rId23"/>
    <p:sldId id="276" r:id="rId24"/>
    <p:sldId id="277" r:id="rId25"/>
    <p:sldId id="288" r:id="rId26"/>
  </p:sldIdLst>
  <p:sldSz cx="12192000" cy="6858000"/>
  <p:notesSz cx="6858000" cy="9144000"/>
  <p:defaultTextStyle>
    <a:defPPr>
      <a:defRPr lang="sr-Latn-C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Ivan Cuzic" initials="IC" lastIdx="2" clrIdx="0">
    <p:extLst>
      <p:ext uri="{19B8F6BF-5375-455C-9EA6-DF929625EA0E}">
        <p15:presenceInfo xmlns:p15="http://schemas.microsoft.com/office/powerpoint/2012/main" xmlns="" userId="Ivan Cuzic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34587" autoAdjust="0"/>
    <p:restoredTop sz="94713" autoAdjust="0"/>
  </p:normalViewPr>
  <p:slideViewPr>
    <p:cSldViewPr>
      <p:cViewPr varScale="1">
        <p:scale>
          <a:sx n="115" d="100"/>
          <a:sy n="115" d="100"/>
        </p:scale>
        <p:origin x="-186" y="-108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3935FAD-C8A1-479A-8104-077E9CAEBC49}" type="doc">
      <dgm:prSet loTypeId="urn:microsoft.com/office/officeart/2005/8/layout/vList2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4BA5B5A0-BB5E-4B4D-A32F-D4AFF3557BCA}">
      <dgm:prSet custT="1"/>
      <dgm:spPr/>
      <dgm:t>
        <a:bodyPr/>
        <a:lstStyle/>
        <a:p>
          <a:r>
            <a:rPr lang="hr-HR" sz="2400" dirty="0"/>
            <a:t>Uspon hrvatskih velikaških obitelji u XII. stoljeću</a:t>
          </a:r>
          <a:endParaRPr lang="en-US" sz="2400" dirty="0"/>
        </a:p>
      </dgm:t>
    </dgm:pt>
    <dgm:pt modelId="{B3A67B5C-D29E-41C0-A8DE-11E0B0CBA32E}" type="sibTrans" cxnId="{51C6B7CB-C564-4F77-B899-BA58C5A8D6EC}">
      <dgm:prSet/>
      <dgm:spPr/>
      <dgm:t>
        <a:bodyPr/>
        <a:lstStyle/>
        <a:p>
          <a:endParaRPr lang="en-US"/>
        </a:p>
      </dgm:t>
    </dgm:pt>
    <dgm:pt modelId="{786F693A-EBF0-4C38-8664-1C2DB4BD7B67}" type="parTrans" cxnId="{51C6B7CB-C564-4F77-B899-BA58C5A8D6EC}">
      <dgm:prSet/>
      <dgm:spPr/>
      <dgm:t>
        <a:bodyPr/>
        <a:lstStyle/>
        <a:p>
          <a:endParaRPr lang="en-US"/>
        </a:p>
      </dgm:t>
    </dgm:pt>
    <dgm:pt modelId="{EB3B0627-EB4C-4EAA-B609-AB11C2DCB06D}">
      <dgm:prSet custT="1"/>
      <dgm:spPr/>
      <dgm:t>
        <a:bodyPr/>
        <a:lstStyle/>
        <a:p>
          <a:r>
            <a:rPr lang="hr-HR" sz="2400" dirty="0"/>
            <a:t>Veliki utjecaj imale na iduća razdoblja hrvatske povijesti</a:t>
          </a:r>
          <a:endParaRPr lang="en-US" sz="2400" dirty="0"/>
        </a:p>
      </dgm:t>
    </dgm:pt>
    <dgm:pt modelId="{82B42D12-0B5D-4865-AC3B-830B4E71CACA}" type="parTrans" cxnId="{361C8163-7823-4358-BCD8-BAF87CF6F9F6}">
      <dgm:prSet/>
      <dgm:spPr/>
    </dgm:pt>
    <dgm:pt modelId="{663795A3-5E96-40B8-9E7B-A2CC8E4EA46E}" type="sibTrans" cxnId="{361C8163-7823-4358-BCD8-BAF87CF6F9F6}">
      <dgm:prSet/>
      <dgm:spPr/>
    </dgm:pt>
    <dgm:pt modelId="{2FFB5FC9-C46D-492A-88D2-BC7D41341A60}">
      <dgm:prSet custT="1"/>
      <dgm:spPr/>
      <dgm:t>
        <a:bodyPr/>
        <a:lstStyle/>
        <a:p>
          <a:r>
            <a:rPr lang="hr-HR" sz="2400" dirty="0"/>
            <a:t>Na čelu Neretvanske kneževine bila obitelj Kačić</a:t>
          </a:r>
          <a:endParaRPr lang="en-US" sz="2400" dirty="0"/>
        </a:p>
      </dgm:t>
    </dgm:pt>
    <dgm:pt modelId="{CA623492-2489-49A8-B59D-ADC4081521D6}" type="parTrans" cxnId="{51009C96-D338-4670-9D4F-AAC1DBE8C096}">
      <dgm:prSet/>
      <dgm:spPr/>
    </dgm:pt>
    <dgm:pt modelId="{954E3305-2713-41D3-B18E-50C72100D245}" type="sibTrans" cxnId="{51009C96-D338-4670-9D4F-AAC1DBE8C096}">
      <dgm:prSet/>
      <dgm:spPr/>
    </dgm:pt>
    <dgm:pt modelId="{F93D5635-326D-4AC7-A42C-F4714E51F1BB}">
      <dgm:prSet custT="1"/>
      <dgm:spPr/>
      <dgm:t>
        <a:bodyPr/>
        <a:lstStyle/>
        <a:p>
          <a:r>
            <a:rPr lang="hr-HR" sz="2400" dirty="0"/>
            <a:t>Omiš, središte obitelji</a:t>
          </a:r>
          <a:endParaRPr lang="en-US" sz="2400" dirty="0"/>
        </a:p>
      </dgm:t>
    </dgm:pt>
    <dgm:pt modelId="{E8769521-BE31-49FE-8BC5-EAF7B8F26232}" type="parTrans" cxnId="{B004F43E-2AD1-40C1-8ABE-1B563B5C43EC}">
      <dgm:prSet/>
      <dgm:spPr/>
    </dgm:pt>
    <dgm:pt modelId="{B4A9B61A-881D-45E6-B62E-8398F8E347F5}" type="sibTrans" cxnId="{B004F43E-2AD1-40C1-8ABE-1B563B5C43EC}">
      <dgm:prSet/>
      <dgm:spPr/>
    </dgm:pt>
    <dgm:pt modelId="{0E522338-E12E-4374-BF15-1737B78C4C2A}" type="pres">
      <dgm:prSet presAssocID="{73935FAD-C8A1-479A-8104-077E9CAEBC49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hr-HR"/>
        </a:p>
      </dgm:t>
    </dgm:pt>
    <dgm:pt modelId="{D0AE0EB3-5C4C-4FF5-8699-382AA2194872}" type="pres">
      <dgm:prSet presAssocID="{4BA5B5A0-BB5E-4B4D-A32F-D4AFF3557BCA}" presName="parentText" presStyleLbl="node1" presStyleIdx="0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858DC02F-66C8-4FDC-A34F-C097DBBDB7F3}" type="pres">
      <dgm:prSet presAssocID="{B3A67B5C-D29E-41C0-A8DE-11E0B0CBA32E}" presName="spacer" presStyleCnt="0"/>
      <dgm:spPr/>
    </dgm:pt>
    <dgm:pt modelId="{7AC3831A-63EC-405B-B31D-EF5B5762F525}" type="pres">
      <dgm:prSet presAssocID="{EB3B0627-EB4C-4EAA-B609-AB11C2DCB06D}" presName="parentText" presStyleLbl="node1" presStyleIdx="1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F1D7C446-E4E0-466E-99BE-82A7C0CC202D}" type="pres">
      <dgm:prSet presAssocID="{663795A3-5E96-40B8-9E7B-A2CC8E4EA46E}" presName="spacer" presStyleCnt="0"/>
      <dgm:spPr/>
    </dgm:pt>
    <dgm:pt modelId="{F7B2BC8D-81E0-4F63-9242-3AE11C990A88}" type="pres">
      <dgm:prSet presAssocID="{2FFB5FC9-C46D-492A-88D2-BC7D41341A60}" presName="parentText" presStyleLbl="node1" presStyleIdx="2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C2A3C8FC-C307-4DDC-9106-82606C2AB750}" type="pres">
      <dgm:prSet presAssocID="{954E3305-2713-41D3-B18E-50C72100D245}" presName="spacer" presStyleCnt="0"/>
      <dgm:spPr/>
    </dgm:pt>
    <dgm:pt modelId="{F305F9E1-E77C-45F2-9001-2AC387F1BBD9}" type="pres">
      <dgm:prSet presAssocID="{F93D5635-326D-4AC7-A42C-F4714E51F1BB}" presName="parentText" presStyleLbl="node1" presStyleIdx="3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hr-HR"/>
        </a:p>
      </dgm:t>
    </dgm:pt>
  </dgm:ptLst>
  <dgm:cxnLst>
    <dgm:cxn modelId="{F493F3AD-B9CE-4F60-8F00-34F8874E5372}" type="presOf" srcId="{73935FAD-C8A1-479A-8104-077E9CAEBC49}" destId="{0E522338-E12E-4374-BF15-1737B78C4C2A}" srcOrd="0" destOrd="0" presId="urn:microsoft.com/office/officeart/2005/8/layout/vList2"/>
    <dgm:cxn modelId="{7CF8F904-A4E0-40AE-A91B-DE4964DB898D}" type="presOf" srcId="{EB3B0627-EB4C-4EAA-B609-AB11C2DCB06D}" destId="{7AC3831A-63EC-405B-B31D-EF5B5762F525}" srcOrd="0" destOrd="0" presId="urn:microsoft.com/office/officeart/2005/8/layout/vList2"/>
    <dgm:cxn modelId="{51C6B7CB-C564-4F77-B899-BA58C5A8D6EC}" srcId="{73935FAD-C8A1-479A-8104-077E9CAEBC49}" destId="{4BA5B5A0-BB5E-4B4D-A32F-D4AFF3557BCA}" srcOrd="0" destOrd="0" parTransId="{786F693A-EBF0-4C38-8664-1C2DB4BD7B67}" sibTransId="{B3A67B5C-D29E-41C0-A8DE-11E0B0CBA32E}"/>
    <dgm:cxn modelId="{3CFD24A4-CF41-4325-B109-1BBB6FA6F439}" type="presOf" srcId="{F93D5635-326D-4AC7-A42C-F4714E51F1BB}" destId="{F305F9E1-E77C-45F2-9001-2AC387F1BBD9}" srcOrd="0" destOrd="0" presId="urn:microsoft.com/office/officeart/2005/8/layout/vList2"/>
    <dgm:cxn modelId="{AC3A22EC-9648-442A-A46C-6B251902E55D}" type="presOf" srcId="{4BA5B5A0-BB5E-4B4D-A32F-D4AFF3557BCA}" destId="{D0AE0EB3-5C4C-4FF5-8699-382AA2194872}" srcOrd="0" destOrd="0" presId="urn:microsoft.com/office/officeart/2005/8/layout/vList2"/>
    <dgm:cxn modelId="{7E9CA6CB-7176-4573-8416-D1B72CBC3F52}" type="presOf" srcId="{2FFB5FC9-C46D-492A-88D2-BC7D41341A60}" destId="{F7B2BC8D-81E0-4F63-9242-3AE11C990A88}" srcOrd="0" destOrd="0" presId="urn:microsoft.com/office/officeart/2005/8/layout/vList2"/>
    <dgm:cxn modelId="{361C8163-7823-4358-BCD8-BAF87CF6F9F6}" srcId="{73935FAD-C8A1-479A-8104-077E9CAEBC49}" destId="{EB3B0627-EB4C-4EAA-B609-AB11C2DCB06D}" srcOrd="1" destOrd="0" parTransId="{82B42D12-0B5D-4865-AC3B-830B4E71CACA}" sibTransId="{663795A3-5E96-40B8-9E7B-A2CC8E4EA46E}"/>
    <dgm:cxn modelId="{B004F43E-2AD1-40C1-8ABE-1B563B5C43EC}" srcId="{73935FAD-C8A1-479A-8104-077E9CAEBC49}" destId="{F93D5635-326D-4AC7-A42C-F4714E51F1BB}" srcOrd="3" destOrd="0" parTransId="{E8769521-BE31-49FE-8BC5-EAF7B8F26232}" sibTransId="{B4A9B61A-881D-45E6-B62E-8398F8E347F5}"/>
    <dgm:cxn modelId="{51009C96-D338-4670-9D4F-AAC1DBE8C096}" srcId="{73935FAD-C8A1-479A-8104-077E9CAEBC49}" destId="{2FFB5FC9-C46D-492A-88D2-BC7D41341A60}" srcOrd="2" destOrd="0" parTransId="{CA623492-2489-49A8-B59D-ADC4081521D6}" sibTransId="{954E3305-2713-41D3-B18E-50C72100D245}"/>
    <dgm:cxn modelId="{29952DBC-CB39-42C7-964D-C5474242A86A}" type="presParOf" srcId="{0E522338-E12E-4374-BF15-1737B78C4C2A}" destId="{D0AE0EB3-5C4C-4FF5-8699-382AA2194872}" srcOrd="0" destOrd="0" presId="urn:microsoft.com/office/officeart/2005/8/layout/vList2"/>
    <dgm:cxn modelId="{163BFE78-43E1-4019-B942-F5EC03E6B296}" type="presParOf" srcId="{0E522338-E12E-4374-BF15-1737B78C4C2A}" destId="{858DC02F-66C8-4FDC-A34F-C097DBBDB7F3}" srcOrd="1" destOrd="0" presId="urn:microsoft.com/office/officeart/2005/8/layout/vList2"/>
    <dgm:cxn modelId="{24AB0E07-3298-4E9B-8B73-3255BCA8A78D}" type="presParOf" srcId="{0E522338-E12E-4374-BF15-1737B78C4C2A}" destId="{7AC3831A-63EC-405B-B31D-EF5B5762F525}" srcOrd="2" destOrd="0" presId="urn:microsoft.com/office/officeart/2005/8/layout/vList2"/>
    <dgm:cxn modelId="{B0F79C56-EFFD-4F9A-85F9-192EA0D2B4FC}" type="presParOf" srcId="{0E522338-E12E-4374-BF15-1737B78C4C2A}" destId="{F1D7C446-E4E0-466E-99BE-82A7C0CC202D}" srcOrd="3" destOrd="0" presId="urn:microsoft.com/office/officeart/2005/8/layout/vList2"/>
    <dgm:cxn modelId="{44461EE0-B206-4664-84CE-A6B77C07CD34}" type="presParOf" srcId="{0E522338-E12E-4374-BF15-1737B78C4C2A}" destId="{F7B2BC8D-81E0-4F63-9242-3AE11C990A88}" srcOrd="4" destOrd="0" presId="urn:microsoft.com/office/officeart/2005/8/layout/vList2"/>
    <dgm:cxn modelId="{92A24AED-9FA6-4BDE-9AF0-F8E789D26380}" type="presParOf" srcId="{0E522338-E12E-4374-BF15-1737B78C4C2A}" destId="{C2A3C8FC-C307-4DDC-9106-82606C2AB750}" srcOrd="5" destOrd="0" presId="urn:microsoft.com/office/officeart/2005/8/layout/vList2"/>
    <dgm:cxn modelId="{5F2B4C4C-37C8-4E43-891C-774C9BF5EB8F}" type="presParOf" srcId="{0E522338-E12E-4374-BF15-1737B78C4C2A}" destId="{F305F9E1-E77C-45F2-9001-2AC387F1BBD9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02A8B11-172F-479C-99BA-D919E6CE6854}" type="doc">
      <dgm:prSet loTypeId="urn:microsoft.com/office/officeart/2005/8/layout/vList2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ABA15D1E-2B7D-40C2-B5ED-4D90FEFB2DB9}">
      <dgm:prSet custT="1"/>
      <dgm:spPr/>
      <dgm:t>
        <a:bodyPr/>
        <a:lstStyle/>
        <a:p>
          <a:r>
            <a:rPr lang="hr-HR" sz="2400" dirty="0"/>
            <a:t>Šubići, knezovi bribirski vladali utvrđenim gradovima Bribirom i </a:t>
          </a:r>
          <a:r>
            <a:rPr lang="hr-HR" sz="2400" dirty="0" err="1"/>
            <a:t>Ostrovicom</a:t>
          </a:r>
          <a:endParaRPr lang="en-US" sz="2400" dirty="0"/>
        </a:p>
      </dgm:t>
    </dgm:pt>
    <dgm:pt modelId="{177125F4-9477-46DA-98DF-8F36AF87B104}" type="parTrans" cxnId="{A81F175B-1DC1-4AB2-BF0E-78A69CA867D5}">
      <dgm:prSet/>
      <dgm:spPr/>
      <dgm:t>
        <a:bodyPr/>
        <a:lstStyle/>
        <a:p>
          <a:endParaRPr lang="en-US"/>
        </a:p>
      </dgm:t>
    </dgm:pt>
    <dgm:pt modelId="{893595EF-7ADF-4BEF-AA54-B7C077A77FF5}" type="sibTrans" cxnId="{A81F175B-1DC1-4AB2-BF0E-78A69CA867D5}">
      <dgm:prSet/>
      <dgm:spPr/>
      <dgm:t>
        <a:bodyPr/>
        <a:lstStyle/>
        <a:p>
          <a:endParaRPr lang="en-US"/>
        </a:p>
      </dgm:t>
    </dgm:pt>
    <dgm:pt modelId="{10E232E4-510B-40FD-8FAE-9F97462F8761}">
      <dgm:prSet custT="1"/>
      <dgm:spPr/>
      <dgm:t>
        <a:bodyPr/>
        <a:lstStyle/>
        <a:p>
          <a:r>
            <a:rPr lang="hr-HR" sz="2400" dirty="0"/>
            <a:t>Početkom XIV. stoljeća vrhunac moći za kneza Pavla I.</a:t>
          </a:r>
          <a:endParaRPr lang="en-US" sz="2400" dirty="0"/>
        </a:p>
      </dgm:t>
    </dgm:pt>
    <dgm:pt modelId="{339A9ED9-4AC9-4B64-8E08-031F7D2E6A0F}" type="parTrans" cxnId="{F0148BE3-BBEE-4EEE-904B-AB9F53FF1BBC}">
      <dgm:prSet/>
      <dgm:spPr/>
      <dgm:t>
        <a:bodyPr/>
        <a:lstStyle/>
        <a:p>
          <a:endParaRPr lang="hr-HR"/>
        </a:p>
      </dgm:t>
    </dgm:pt>
    <dgm:pt modelId="{A8314218-153E-4C11-B660-15E817449891}" type="sibTrans" cxnId="{F0148BE3-BBEE-4EEE-904B-AB9F53FF1BBC}">
      <dgm:prSet/>
      <dgm:spPr/>
      <dgm:t>
        <a:bodyPr/>
        <a:lstStyle/>
        <a:p>
          <a:endParaRPr lang="hr-HR"/>
        </a:p>
      </dgm:t>
    </dgm:pt>
    <dgm:pt modelId="{71AADCAA-E13B-4D91-BDBA-34D2517373E6}">
      <dgm:prSet custT="1"/>
      <dgm:spPr/>
      <dgm:t>
        <a:bodyPr/>
        <a:lstStyle/>
        <a:p>
          <a:r>
            <a:rPr lang="hr-HR" sz="2400" dirty="0"/>
            <a:t>Vlast se protezala od dalmatinskih gradova, preko Hrvatske do Bosne</a:t>
          </a:r>
          <a:endParaRPr lang="en-US" sz="2400" dirty="0"/>
        </a:p>
      </dgm:t>
    </dgm:pt>
    <dgm:pt modelId="{62093E83-A9A1-4C35-A67D-30DC3FF9CCCC}" type="parTrans" cxnId="{E97EF573-5AF3-4DD1-8F6C-042F9B9BDF85}">
      <dgm:prSet/>
      <dgm:spPr/>
      <dgm:t>
        <a:bodyPr/>
        <a:lstStyle/>
        <a:p>
          <a:endParaRPr lang="hr-HR"/>
        </a:p>
      </dgm:t>
    </dgm:pt>
    <dgm:pt modelId="{F3E8110D-9726-4F1A-9A9B-B7EA5C726111}" type="sibTrans" cxnId="{E97EF573-5AF3-4DD1-8F6C-042F9B9BDF85}">
      <dgm:prSet/>
      <dgm:spPr/>
      <dgm:t>
        <a:bodyPr/>
        <a:lstStyle/>
        <a:p>
          <a:endParaRPr lang="hr-HR"/>
        </a:p>
      </dgm:t>
    </dgm:pt>
    <dgm:pt modelId="{3EC54E74-A70F-4A71-8E78-8BCE552506D4}">
      <dgm:prSet custT="1"/>
      <dgm:spPr/>
      <dgm:t>
        <a:bodyPr/>
        <a:lstStyle/>
        <a:p>
          <a:r>
            <a:rPr lang="hr-HR" sz="2400" dirty="0"/>
            <a:t>Pavle I., ban Hrvata i gospodar Bosne</a:t>
          </a:r>
          <a:endParaRPr lang="en-US" sz="2400" dirty="0"/>
        </a:p>
      </dgm:t>
    </dgm:pt>
    <dgm:pt modelId="{6E7BBD11-641B-42C7-808E-88AB9999037D}" type="parTrans" cxnId="{B24459C8-3E01-4F01-88EA-24D1FA74679A}">
      <dgm:prSet/>
      <dgm:spPr/>
      <dgm:t>
        <a:bodyPr/>
        <a:lstStyle/>
        <a:p>
          <a:endParaRPr lang="hr-HR"/>
        </a:p>
      </dgm:t>
    </dgm:pt>
    <dgm:pt modelId="{33B2512B-0C5B-4469-828A-9D09BCE0385E}" type="sibTrans" cxnId="{B24459C8-3E01-4F01-88EA-24D1FA74679A}">
      <dgm:prSet/>
      <dgm:spPr/>
      <dgm:t>
        <a:bodyPr/>
        <a:lstStyle/>
        <a:p>
          <a:endParaRPr lang="hr-HR"/>
        </a:p>
      </dgm:t>
    </dgm:pt>
    <dgm:pt modelId="{E7DB6839-A444-457B-8580-B0C7F559D1F4}">
      <dgm:prSet custT="1"/>
      <dgm:spPr/>
      <dgm:t>
        <a:bodyPr/>
        <a:lstStyle/>
        <a:p>
          <a:r>
            <a:rPr lang="hr-HR" sz="2400" dirty="0"/>
            <a:t>Sredinom XIV. stoljeća moć obitelji slabi</a:t>
          </a:r>
          <a:endParaRPr lang="en-US" sz="2400" dirty="0"/>
        </a:p>
      </dgm:t>
    </dgm:pt>
    <dgm:pt modelId="{1005F4F0-0FE7-44E5-A5B6-4EB2FC3C3D59}" type="parTrans" cxnId="{11050550-9D8E-47E5-ACF7-BA6BD67799FB}">
      <dgm:prSet/>
      <dgm:spPr/>
      <dgm:t>
        <a:bodyPr/>
        <a:lstStyle/>
        <a:p>
          <a:endParaRPr lang="hr-HR"/>
        </a:p>
      </dgm:t>
    </dgm:pt>
    <dgm:pt modelId="{5204D77D-EC8D-4F96-9326-0DFD1D246CA9}" type="sibTrans" cxnId="{11050550-9D8E-47E5-ACF7-BA6BD67799FB}">
      <dgm:prSet/>
      <dgm:spPr/>
      <dgm:t>
        <a:bodyPr/>
        <a:lstStyle/>
        <a:p>
          <a:endParaRPr lang="hr-HR"/>
        </a:p>
      </dgm:t>
    </dgm:pt>
    <dgm:pt modelId="{A25BA51F-AAB5-45C8-9F20-21F75560DB15}" type="pres">
      <dgm:prSet presAssocID="{602A8B11-172F-479C-99BA-D919E6CE6854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hr-HR"/>
        </a:p>
      </dgm:t>
    </dgm:pt>
    <dgm:pt modelId="{23EDE355-4354-4AC6-A2DF-1D063C8F6481}" type="pres">
      <dgm:prSet presAssocID="{ABA15D1E-2B7D-40C2-B5ED-4D90FEFB2DB9}" presName="parentText" presStyleLbl="node1" presStyleIdx="0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05749D16-A17B-44D6-847E-2D3DE38670D8}" type="pres">
      <dgm:prSet presAssocID="{893595EF-7ADF-4BEF-AA54-B7C077A77FF5}" presName="spacer" presStyleCnt="0"/>
      <dgm:spPr/>
    </dgm:pt>
    <dgm:pt modelId="{FB78DFE9-D9F9-4713-BD78-A8B6845F6D08}" type="pres">
      <dgm:prSet presAssocID="{10E232E4-510B-40FD-8FAE-9F97462F8761}" presName="parentText" presStyleLbl="node1" presStyleIdx="1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D8234B4C-0E8C-4AD5-A1D7-8BE25F54110A}" type="pres">
      <dgm:prSet presAssocID="{A8314218-153E-4C11-B660-15E817449891}" presName="spacer" presStyleCnt="0"/>
      <dgm:spPr/>
    </dgm:pt>
    <dgm:pt modelId="{A1CCF256-D76A-4336-A418-03206F4ABC75}" type="pres">
      <dgm:prSet presAssocID="{71AADCAA-E13B-4D91-BDBA-34D2517373E6}" presName="parentText" presStyleLbl="node1" presStyleIdx="2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9B61F06B-872A-4784-890A-69BE9F3A741C}" type="pres">
      <dgm:prSet presAssocID="{F3E8110D-9726-4F1A-9A9B-B7EA5C726111}" presName="spacer" presStyleCnt="0"/>
      <dgm:spPr/>
    </dgm:pt>
    <dgm:pt modelId="{D4B13F00-1816-4C95-95E0-B7F4C9A3EF8E}" type="pres">
      <dgm:prSet presAssocID="{3EC54E74-A70F-4A71-8E78-8BCE552506D4}" presName="parentText" presStyleLbl="node1" presStyleIdx="3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F1E844EB-1573-435F-A1EE-18EB1CB3AF36}" type="pres">
      <dgm:prSet presAssocID="{33B2512B-0C5B-4469-828A-9D09BCE0385E}" presName="spacer" presStyleCnt="0"/>
      <dgm:spPr/>
    </dgm:pt>
    <dgm:pt modelId="{2E27FCAB-3503-4305-A248-EFD5BA1962D5}" type="pres">
      <dgm:prSet presAssocID="{E7DB6839-A444-457B-8580-B0C7F559D1F4}" presName="parentText" presStyleLbl="node1" presStyleIdx="4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hr-HR"/>
        </a:p>
      </dgm:t>
    </dgm:pt>
  </dgm:ptLst>
  <dgm:cxnLst>
    <dgm:cxn modelId="{11050550-9D8E-47E5-ACF7-BA6BD67799FB}" srcId="{602A8B11-172F-479C-99BA-D919E6CE6854}" destId="{E7DB6839-A444-457B-8580-B0C7F559D1F4}" srcOrd="4" destOrd="0" parTransId="{1005F4F0-0FE7-44E5-A5B6-4EB2FC3C3D59}" sibTransId="{5204D77D-EC8D-4F96-9326-0DFD1D246CA9}"/>
    <dgm:cxn modelId="{BF9CEAAC-4EB8-42A4-B58D-9E5D7E385556}" type="presOf" srcId="{ABA15D1E-2B7D-40C2-B5ED-4D90FEFB2DB9}" destId="{23EDE355-4354-4AC6-A2DF-1D063C8F6481}" srcOrd="0" destOrd="0" presId="urn:microsoft.com/office/officeart/2005/8/layout/vList2"/>
    <dgm:cxn modelId="{2BD20EB3-E750-41D3-BC79-6586562BC8F5}" type="presOf" srcId="{602A8B11-172F-479C-99BA-D919E6CE6854}" destId="{A25BA51F-AAB5-45C8-9F20-21F75560DB15}" srcOrd="0" destOrd="0" presId="urn:microsoft.com/office/officeart/2005/8/layout/vList2"/>
    <dgm:cxn modelId="{A81F175B-1DC1-4AB2-BF0E-78A69CA867D5}" srcId="{602A8B11-172F-479C-99BA-D919E6CE6854}" destId="{ABA15D1E-2B7D-40C2-B5ED-4D90FEFB2DB9}" srcOrd="0" destOrd="0" parTransId="{177125F4-9477-46DA-98DF-8F36AF87B104}" sibTransId="{893595EF-7ADF-4BEF-AA54-B7C077A77FF5}"/>
    <dgm:cxn modelId="{1FA34926-223F-4FE1-B30F-99B72174B986}" type="presOf" srcId="{E7DB6839-A444-457B-8580-B0C7F559D1F4}" destId="{2E27FCAB-3503-4305-A248-EFD5BA1962D5}" srcOrd="0" destOrd="0" presId="urn:microsoft.com/office/officeart/2005/8/layout/vList2"/>
    <dgm:cxn modelId="{F0148BE3-BBEE-4EEE-904B-AB9F53FF1BBC}" srcId="{602A8B11-172F-479C-99BA-D919E6CE6854}" destId="{10E232E4-510B-40FD-8FAE-9F97462F8761}" srcOrd="1" destOrd="0" parTransId="{339A9ED9-4AC9-4B64-8E08-031F7D2E6A0F}" sibTransId="{A8314218-153E-4C11-B660-15E817449891}"/>
    <dgm:cxn modelId="{9F54A275-719B-423D-AE91-DFFF71F0197F}" type="presOf" srcId="{3EC54E74-A70F-4A71-8E78-8BCE552506D4}" destId="{D4B13F00-1816-4C95-95E0-B7F4C9A3EF8E}" srcOrd="0" destOrd="0" presId="urn:microsoft.com/office/officeart/2005/8/layout/vList2"/>
    <dgm:cxn modelId="{E97EF573-5AF3-4DD1-8F6C-042F9B9BDF85}" srcId="{602A8B11-172F-479C-99BA-D919E6CE6854}" destId="{71AADCAA-E13B-4D91-BDBA-34D2517373E6}" srcOrd="2" destOrd="0" parTransId="{62093E83-A9A1-4C35-A67D-30DC3FF9CCCC}" sibTransId="{F3E8110D-9726-4F1A-9A9B-B7EA5C726111}"/>
    <dgm:cxn modelId="{C8AAACA3-4AF5-4539-B00C-36EB1A899102}" type="presOf" srcId="{10E232E4-510B-40FD-8FAE-9F97462F8761}" destId="{FB78DFE9-D9F9-4713-BD78-A8B6845F6D08}" srcOrd="0" destOrd="0" presId="urn:microsoft.com/office/officeart/2005/8/layout/vList2"/>
    <dgm:cxn modelId="{B24459C8-3E01-4F01-88EA-24D1FA74679A}" srcId="{602A8B11-172F-479C-99BA-D919E6CE6854}" destId="{3EC54E74-A70F-4A71-8E78-8BCE552506D4}" srcOrd="3" destOrd="0" parTransId="{6E7BBD11-641B-42C7-808E-88AB9999037D}" sibTransId="{33B2512B-0C5B-4469-828A-9D09BCE0385E}"/>
    <dgm:cxn modelId="{975D4563-B236-4D22-B5FB-64ACD9FB05CD}" type="presOf" srcId="{71AADCAA-E13B-4D91-BDBA-34D2517373E6}" destId="{A1CCF256-D76A-4336-A418-03206F4ABC75}" srcOrd="0" destOrd="0" presId="urn:microsoft.com/office/officeart/2005/8/layout/vList2"/>
    <dgm:cxn modelId="{55472A42-8A96-4F89-97AD-0521D545BEA5}" type="presParOf" srcId="{A25BA51F-AAB5-45C8-9F20-21F75560DB15}" destId="{23EDE355-4354-4AC6-A2DF-1D063C8F6481}" srcOrd="0" destOrd="0" presId="urn:microsoft.com/office/officeart/2005/8/layout/vList2"/>
    <dgm:cxn modelId="{115C456A-8CD1-4F78-95A4-5D0028E420FF}" type="presParOf" srcId="{A25BA51F-AAB5-45C8-9F20-21F75560DB15}" destId="{05749D16-A17B-44D6-847E-2D3DE38670D8}" srcOrd="1" destOrd="0" presId="urn:microsoft.com/office/officeart/2005/8/layout/vList2"/>
    <dgm:cxn modelId="{044B24BC-5B99-49C2-B581-AB87159AE20F}" type="presParOf" srcId="{A25BA51F-AAB5-45C8-9F20-21F75560DB15}" destId="{FB78DFE9-D9F9-4713-BD78-A8B6845F6D08}" srcOrd="2" destOrd="0" presId="urn:microsoft.com/office/officeart/2005/8/layout/vList2"/>
    <dgm:cxn modelId="{86B180BA-6929-4F0C-BA4D-9FF560358150}" type="presParOf" srcId="{A25BA51F-AAB5-45C8-9F20-21F75560DB15}" destId="{D8234B4C-0E8C-4AD5-A1D7-8BE25F54110A}" srcOrd="3" destOrd="0" presId="urn:microsoft.com/office/officeart/2005/8/layout/vList2"/>
    <dgm:cxn modelId="{9E862D3B-1942-49D3-A623-68217B969EA4}" type="presParOf" srcId="{A25BA51F-AAB5-45C8-9F20-21F75560DB15}" destId="{A1CCF256-D76A-4336-A418-03206F4ABC75}" srcOrd="4" destOrd="0" presId="urn:microsoft.com/office/officeart/2005/8/layout/vList2"/>
    <dgm:cxn modelId="{6EDE3D22-54EF-4818-A392-8049255AE22F}" type="presParOf" srcId="{A25BA51F-AAB5-45C8-9F20-21F75560DB15}" destId="{9B61F06B-872A-4784-890A-69BE9F3A741C}" srcOrd="5" destOrd="0" presId="urn:microsoft.com/office/officeart/2005/8/layout/vList2"/>
    <dgm:cxn modelId="{30AEDCA4-D58C-4802-B2CC-AD017A94C9C7}" type="presParOf" srcId="{A25BA51F-AAB5-45C8-9F20-21F75560DB15}" destId="{D4B13F00-1816-4C95-95E0-B7F4C9A3EF8E}" srcOrd="6" destOrd="0" presId="urn:microsoft.com/office/officeart/2005/8/layout/vList2"/>
    <dgm:cxn modelId="{FB599747-E6F8-4EA8-ADA4-F58C183531EF}" type="presParOf" srcId="{A25BA51F-AAB5-45C8-9F20-21F75560DB15}" destId="{F1E844EB-1573-435F-A1EE-18EB1CB3AF36}" srcOrd="7" destOrd="0" presId="urn:microsoft.com/office/officeart/2005/8/layout/vList2"/>
    <dgm:cxn modelId="{828DC28A-AC97-4638-B399-A8ED91F384EB}" type="presParOf" srcId="{A25BA51F-AAB5-45C8-9F20-21F75560DB15}" destId="{2E27FCAB-3503-4305-A248-EFD5BA1962D5}" srcOrd="8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22D98622-848B-4CF4-9A65-B5FB6D5B4437}" type="doc">
      <dgm:prSet loTypeId="urn:microsoft.com/office/officeart/2005/8/layout/vList2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ECF813B9-33EE-4DAC-B738-B85DCD6EDD68}">
      <dgm:prSet custT="1"/>
      <dgm:spPr/>
      <dgm:t>
        <a:bodyPr/>
        <a:lstStyle/>
        <a:p>
          <a:r>
            <a:rPr lang="hr-HR" sz="2400" dirty="0"/>
            <a:t>Knezovi krčki se pojavili u XII. stoljeću</a:t>
          </a:r>
          <a:endParaRPr lang="en-US" sz="2400" dirty="0"/>
        </a:p>
      </dgm:t>
    </dgm:pt>
    <dgm:pt modelId="{B449B27D-0F24-4AB6-B106-C902F2DFC6A7}" type="parTrans" cxnId="{096BE1FA-ED90-4A38-8E11-831ACBC5C133}">
      <dgm:prSet/>
      <dgm:spPr/>
      <dgm:t>
        <a:bodyPr/>
        <a:lstStyle/>
        <a:p>
          <a:endParaRPr lang="en-US"/>
        </a:p>
      </dgm:t>
    </dgm:pt>
    <dgm:pt modelId="{8246AEB0-4939-404F-A50F-0FE7D26A3657}" type="sibTrans" cxnId="{096BE1FA-ED90-4A38-8E11-831ACBC5C133}">
      <dgm:prSet/>
      <dgm:spPr/>
      <dgm:t>
        <a:bodyPr/>
        <a:lstStyle/>
        <a:p>
          <a:endParaRPr lang="en-US"/>
        </a:p>
      </dgm:t>
    </dgm:pt>
    <dgm:pt modelId="{37977FD9-33F8-4305-9F9F-A59D8B320D8C}">
      <dgm:prSet custT="1"/>
      <dgm:spPr/>
      <dgm:t>
        <a:bodyPr/>
        <a:lstStyle/>
        <a:p>
          <a:r>
            <a:rPr lang="hr-HR" sz="2400" dirty="0"/>
            <a:t>Vladali Krkom kao mletački vazali</a:t>
          </a:r>
          <a:endParaRPr lang="en-US" sz="2400" dirty="0"/>
        </a:p>
      </dgm:t>
    </dgm:pt>
    <dgm:pt modelId="{E7AEA16C-D5E6-4256-A927-B44C364EDA88}" type="parTrans" cxnId="{6D495AD9-3A19-4FEB-B4C3-E806F2906EA6}">
      <dgm:prSet/>
      <dgm:spPr/>
    </dgm:pt>
    <dgm:pt modelId="{7EFE07AD-FBC7-448B-91F3-78F5B8BBA475}" type="sibTrans" cxnId="{6D495AD9-3A19-4FEB-B4C3-E806F2906EA6}">
      <dgm:prSet/>
      <dgm:spPr/>
    </dgm:pt>
    <dgm:pt modelId="{105D377F-07C3-4790-A82A-DE4770856218}">
      <dgm:prSet custT="1"/>
      <dgm:spPr/>
      <dgm:t>
        <a:bodyPr/>
        <a:lstStyle/>
        <a:p>
          <a:r>
            <a:rPr lang="hr-HR" sz="2400" dirty="0"/>
            <a:t>U XII. stoljeću šire se na hrvatsko kopno, Vinodol i Senj</a:t>
          </a:r>
          <a:endParaRPr lang="en-US" sz="2400" dirty="0"/>
        </a:p>
      </dgm:t>
    </dgm:pt>
    <dgm:pt modelId="{8E0A0CE1-A7BC-4FC7-ABE9-F707829AE031}" type="parTrans" cxnId="{574D6093-95A4-40C7-9330-5F1D7510CF61}">
      <dgm:prSet/>
      <dgm:spPr/>
    </dgm:pt>
    <dgm:pt modelId="{1416419E-466B-46D7-AE80-08003EC5727A}" type="sibTrans" cxnId="{574D6093-95A4-40C7-9330-5F1D7510CF61}">
      <dgm:prSet/>
      <dgm:spPr/>
    </dgm:pt>
    <dgm:pt modelId="{076F0BC0-A8E8-4E2D-9D98-42804E9EE8B8}">
      <dgm:prSet custT="1"/>
      <dgm:spPr/>
      <dgm:t>
        <a:bodyPr/>
        <a:lstStyle/>
        <a:p>
          <a:r>
            <a:rPr lang="hr-HR" sz="2400" dirty="0"/>
            <a:t>Modrušku županiju dobili od Bele III. Arpadovića</a:t>
          </a:r>
          <a:endParaRPr lang="en-US" sz="2400" dirty="0"/>
        </a:p>
      </dgm:t>
    </dgm:pt>
    <dgm:pt modelId="{76A3DE32-5379-48F1-8E14-B81859B307BA}" type="parTrans" cxnId="{7483C854-DD26-413C-8847-A343A0F549B7}">
      <dgm:prSet/>
      <dgm:spPr/>
    </dgm:pt>
    <dgm:pt modelId="{6D886640-7993-404A-81EC-547DD30310E8}" type="sibTrans" cxnId="{7483C854-DD26-413C-8847-A343A0F549B7}">
      <dgm:prSet/>
      <dgm:spPr/>
    </dgm:pt>
    <dgm:pt modelId="{BED74F22-D8D7-4186-BAD7-1A550BAE4124}">
      <dgm:prSet custT="1"/>
      <dgm:spPr/>
      <dgm:t>
        <a:bodyPr/>
        <a:lstStyle/>
        <a:p>
          <a:r>
            <a:rPr lang="hr-HR" sz="2400" dirty="0"/>
            <a:t>Vinodolski zakonik 1288. godine, najstariji zakonik pisan hrvatskim jezikom i glagoljicom</a:t>
          </a:r>
          <a:endParaRPr lang="en-US" sz="2400" dirty="0"/>
        </a:p>
      </dgm:t>
    </dgm:pt>
    <dgm:pt modelId="{013CA527-1ED1-452B-953E-1A9900ABFE90}" type="parTrans" cxnId="{F7AAB471-991E-43B3-A883-2172C997E424}">
      <dgm:prSet/>
      <dgm:spPr/>
    </dgm:pt>
    <dgm:pt modelId="{2E24E21A-C9BA-4DA0-A86B-2A3A63DC3307}" type="sibTrans" cxnId="{F7AAB471-991E-43B3-A883-2172C997E424}">
      <dgm:prSet/>
      <dgm:spPr/>
    </dgm:pt>
    <dgm:pt modelId="{0CD9231F-C981-403F-9EAE-8996F5654490}">
      <dgm:prSet custT="1"/>
      <dgm:spPr/>
      <dgm:t>
        <a:bodyPr/>
        <a:lstStyle/>
        <a:p>
          <a:r>
            <a:rPr lang="hr-HR" sz="2400" dirty="0"/>
            <a:t>Oko 1430. krčki knez Nikola dodaje svojem rodu naziv, Frankopani</a:t>
          </a:r>
          <a:endParaRPr lang="en-US" sz="2400" dirty="0"/>
        </a:p>
      </dgm:t>
    </dgm:pt>
    <dgm:pt modelId="{CFD20CBC-B3D7-4C1E-BCE0-8B0A93DEE40C}" type="parTrans" cxnId="{4A4B770E-79A4-421C-9BBB-EEFE2CA8A1EA}">
      <dgm:prSet/>
      <dgm:spPr/>
    </dgm:pt>
    <dgm:pt modelId="{A4012759-E247-47DB-84DA-445A9C80324D}" type="sibTrans" cxnId="{4A4B770E-79A4-421C-9BBB-EEFE2CA8A1EA}">
      <dgm:prSet/>
      <dgm:spPr/>
    </dgm:pt>
    <dgm:pt modelId="{A51E8AF6-2E77-468F-819C-8EBD86F9CF4F}" type="pres">
      <dgm:prSet presAssocID="{22D98622-848B-4CF4-9A65-B5FB6D5B4437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hr-HR"/>
        </a:p>
      </dgm:t>
    </dgm:pt>
    <dgm:pt modelId="{F0BFD3F3-A3FD-4DAB-94D7-D55BFCD54911}" type="pres">
      <dgm:prSet presAssocID="{ECF813B9-33EE-4DAC-B738-B85DCD6EDD68}" presName="parentText" presStyleLbl="node1" presStyleIdx="0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69DFDCEF-9F2F-45E1-B7EF-5F9C055376EF}" type="pres">
      <dgm:prSet presAssocID="{8246AEB0-4939-404F-A50F-0FE7D26A3657}" presName="spacer" presStyleCnt="0"/>
      <dgm:spPr/>
    </dgm:pt>
    <dgm:pt modelId="{2B1EAE20-26F2-4CC6-984E-2D6642B18D15}" type="pres">
      <dgm:prSet presAssocID="{37977FD9-33F8-4305-9F9F-A59D8B320D8C}" presName="parentText" presStyleLbl="node1" presStyleIdx="1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7F914D8E-03F9-4D43-A034-717BD73AF415}" type="pres">
      <dgm:prSet presAssocID="{7EFE07AD-FBC7-448B-91F3-78F5B8BBA475}" presName="spacer" presStyleCnt="0"/>
      <dgm:spPr/>
    </dgm:pt>
    <dgm:pt modelId="{79EC774E-3B2E-4A6B-8900-C1C93AAB0C6D}" type="pres">
      <dgm:prSet presAssocID="{105D377F-07C3-4790-A82A-DE4770856218}" presName="parentText" presStyleLbl="node1" presStyleIdx="2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4CEA972F-65C8-44A5-AEBE-10B7693B9E53}" type="pres">
      <dgm:prSet presAssocID="{1416419E-466B-46D7-AE80-08003EC5727A}" presName="spacer" presStyleCnt="0"/>
      <dgm:spPr/>
    </dgm:pt>
    <dgm:pt modelId="{F3EBD5A3-3AA2-464E-A1BD-69ACE659E69C}" type="pres">
      <dgm:prSet presAssocID="{076F0BC0-A8E8-4E2D-9D98-42804E9EE8B8}" presName="parentText" presStyleLbl="node1" presStyleIdx="3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C10AA842-AE44-40FF-B60A-C011C8AD886F}" type="pres">
      <dgm:prSet presAssocID="{6D886640-7993-404A-81EC-547DD30310E8}" presName="spacer" presStyleCnt="0"/>
      <dgm:spPr/>
    </dgm:pt>
    <dgm:pt modelId="{7A9C11D6-AC1B-4A45-AE0A-A672CD1277CF}" type="pres">
      <dgm:prSet presAssocID="{BED74F22-D8D7-4186-BAD7-1A550BAE4124}" presName="parentText" presStyleLbl="node1" presStyleIdx="4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82DC9D54-57F2-4AC9-A5CF-0C0591E8E1E4}" type="pres">
      <dgm:prSet presAssocID="{2E24E21A-C9BA-4DA0-A86B-2A3A63DC3307}" presName="spacer" presStyleCnt="0"/>
      <dgm:spPr/>
    </dgm:pt>
    <dgm:pt modelId="{0626BC3A-165C-4F25-8907-8D89968B916B}" type="pres">
      <dgm:prSet presAssocID="{0CD9231F-C981-403F-9EAE-8996F5654490}" presName="parentText" presStyleLbl="node1" presStyleIdx="5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hr-HR"/>
        </a:p>
      </dgm:t>
    </dgm:pt>
  </dgm:ptLst>
  <dgm:cxnLst>
    <dgm:cxn modelId="{071CA593-2D77-4933-905F-771DC63958F5}" type="presOf" srcId="{076F0BC0-A8E8-4E2D-9D98-42804E9EE8B8}" destId="{F3EBD5A3-3AA2-464E-A1BD-69ACE659E69C}" srcOrd="0" destOrd="0" presId="urn:microsoft.com/office/officeart/2005/8/layout/vList2"/>
    <dgm:cxn modelId="{352C48D5-4016-4B51-99E3-FB8B199054F5}" type="presOf" srcId="{ECF813B9-33EE-4DAC-B738-B85DCD6EDD68}" destId="{F0BFD3F3-A3FD-4DAB-94D7-D55BFCD54911}" srcOrd="0" destOrd="0" presId="urn:microsoft.com/office/officeart/2005/8/layout/vList2"/>
    <dgm:cxn modelId="{7483C854-DD26-413C-8847-A343A0F549B7}" srcId="{22D98622-848B-4CF4-9A65-B5FB6D5B4437}" destId="{076F0BC0-A8E8-4E2D-9D98-42804E9EE8B8}" srcOrd="3" destOrd="0" parTransId="{76A3DE32-5379-48F1-8E14-B81859B307BA}" sibTransId="{6D886640-7993-404A-81EC-547DD30310E8}"/>
    <dgm:cxn modelId="{574D6093-95A4-40C7-9330-5F1D7510CF61}" srcId="{22D98622-848B-4CF4-9A65-B5FB6D5B4437}" destId="{105D377F-07C3-4790-A82A-DE4770856218}" srcOrd="2" destOrd="0" parTransId="{8E0A0CE1-A7BC-4FC7-ABE9-F707829AE031}" sibTransId="{1416419E-466B-46D7-AE80-08003EC5727A}"/>
    <dgm:cxn modelId="{EEF7FAF4-8F5D-43CE-8E5C-A28C0F86767E}" type="presOf" srcId="{22D98622-848B-4CF4-9A65-B5FB6D5B4437}" destId="{A51E8AF6-2E77-468F-819C-8EBD86F9CF4F}" srcOrd="0" destOrd="0" presId="urn:microsoft.com/office/officeart/2005/8/layout/vList2"/>
    <dgm:cxn modelId="{4A4B770E-79A4-421C-9BBB-EEFE2CA8A1EA}" srcId="{22D98622-848B-4CF4-9A65-B5FB6D5B4437}" destId="{0CD9231F-C981-403F-9EAE-8996F5654490}" srcOrd="5" destOrd="0" parTransId="{CFD20CBC-B3D7-4C1E-BCE0-8B0A93DEE40C}" sibTransId="{A4012759-E247-47DB-84DA-445A9C80324D}"/>
    <dgm:cxn modelId="{94A665C4-8BC3-4187-9562-116C4CA1095F}" type="presOf" srcId="{BED74F22-D8D7-4186-BAD7-1A550BAE4124}" destId="{7A9C11D6-AC1B-4A45-AE0A-A672CD1277CF}" srcOrd="0" destOrd="0" presId="urn:microsoft.com/office/officeart/2005/8/layout/vList2"/>
    <dgm:cxn modelId="{C1009D0A-AC0A-4836-83C7-B658749CB88A}" type="presOf" srcId="{37977FD9-33F8-4305-9F9F-A59D8B320D8C}" destId="{2B1EAE20-26F2-4CC6-984E-2D6642B18D15}" srcOrd="0" destOrd="0" presId="urn:microsoft.com/office/officeart/2005/8/layout/vList2"/>
    <dgm:cxn modelId="{096BE1FA-ED90-4A38-8E11-831ACBC5C133}" srcId="{22D98622-848B-4CF4-9A65-B5FB6D5B4437}" destId="{ECF813B9-33EE-4DAC-B738-B85DCD6EDD68}" srcOrd="0" destOrd="0" parTransId="{B449B27D-0F24-4AB6-B106-C902F2DFC6A7}" sibTransId="{8246AEB0-4939-404F-A50F-0FE7D26A3657}"/>
    <dgm:cxn modelId="{6D495AD9-3A19-4FEB-B4C3-E806F2906EA6}" srcId="{22D98622-848B-4CF4-9A65-B5FB6D5B4437}" destId="{37977FD9-33F8-4305-9F9F-A59D8B320D8C}" srcOrd="1" destOrd="0" parTransId="{E7AEA16C-D5E6-4256-A927-B44C364EDA88}" sibTransId="{7EFE07AD-FBC7-448B-91F3-78F5B8BBA475}"/>
    <dgm:cxn modelId="{08E72309-D6AF-4756-BF8C-C2ADF1C79BFC}" type="presOf" srcId="{0CD9231F-C981-403F-9EAE-8996F5654490}" destId="{0626BC3A-165C-4F25-8907-8D89968B916B}" srcOrd="0" destOrd="0" presId="urn:microsoft.com/office/officeart/2005/8/layout/vList2"/>
    <dgm:cxn modelId="{F7AAB471-991E-43B3-A883-2172C997E424}" srcId="{22D98622-848B-4CF4-9A65-B5FB6D5B4437}" destId="{BED74F22-D8D7-4186-BAD7-1A550BAE4124}" srcOrd="4" destOrd="0" parTransId="{013CA527-1ED1-452B-953E-1A9900ABFE90}" sibTransId="{2E24E21A-C9BA-4DA0-A86B-2A3A63DC3307}"/>
    <dgm:cxn modelId="{C16FCC08-7FB7-4D36-A5F3-6EF504E833F6}" type="presOf" srcId="{105D377F-07C3-4790-A82A-DE4770856218}" destId="{79EC774E-3B2E-4A6B-8900-C1C93AAB0C6D}" srcOrd="0" destOrd="0" presId="urn:microsoft.com/office/officeart/2005/8/layout/vList2"/>
    <dgm:cxn modelId="{0611FE5B-F7BA-4E97-8F7D-5B40CCB2EFDF}" type="presParOf" srcId="{A51E8AF6-2E77-468F-819C-8EBD86F9CF4F}" destId="{F0BFD3F3-A3FD-4DAB-94D7-D55BFCD54911}" srcOrd="0" destOrd="0" presId="urn:microsoft.com/office/officeart/2005/8/layout/vList2"/>
    <dgm:cxn modelId="{1AD1E91F-8A7E-4F72-ABB2-2CB8FB5A4A46}" type="presParOf" srcId="{A51E8AF6-2E77-468F-819C-8EBD86F9CF4F}" destId="{69DFDCEF-9F2F-45E1-B7EF-5F9C055376EF}" srcOrd="1" destOrd="0" presId="urn:microsoft.com/office/officeart/2005/8/layout/vList2"/>
    <dgm:cxn modelId="{4E246450-9AB9-44D1-9E81-E5D8656A3897}" type="presParOf" srcId="{A51E8AF6-2E77-468F-819C-8EBD86F9CF4F}" destId="{2B1EAE20-26F2-4CC6-984E-2D6642B18D15}" srcOrd="2" destOrd="0" presId="urn:microsoft.com/office/officeart/2005/8/layout/vList2"/>
    <dgm:cxn modelId="{785C2BDB-659E-4CE2-A7C2-B43AAC30D8EF}" type="presParOf" srcId="{A51E8AF6-2E77-468F-819C-8EBD86F9CF4F}" destId="{7F914D8E-03F9-4D43-A034-717BD73AF415}" srcOrd="3" destOrd="0" presId="urn:microsoft.com/office/officeart/2005/8/layout/vList2"/>
    <dgm:cxn modelId="{569590BB-7F08-444B-92A3-7A66384F0656}" type="presParOf" srcId="{A51E8AF6-2E77-468F-819C-8EBD86F9CF4F}" destId="{79EC774E-3B2E-4A6B-8900-C1C93AAB0C6D}" srcOrd="4" destOrd="0" presId="urn:microsoft.com/office/officeart/2005/8/layout/vList2"/>
    <dgm:cxn modelId="{D7AA1E5D-7217-454C-88D2-7E5447AA558B}" type="presParOf" srcId="{A51E8AF6-2E77-468F-819C-8EBD86F9CF4F}" destId="{4CEA972F-65C8-44A5-AEBE-10B7693B9E53}" srcOrd="5" destOrd="0" presId="urn:microsoft.com/office/officeart/2005/8/layout/vList2"/>
    <dgm:cxn modelId="{84B67341-A07B-4C45-9808-F52DA2CA8960}" type="presParOf" srcId="{A51E8AF6-2E77-468F-819C-8EBD86F9CF4F}" destId="{F3EBD5A3-3AA2-464E-A1BD-69ACE659E69C}" srcOrd="6" destOrd="0" presId="urn:microsoft.com/office/officeart/2005/8/layout/vList2"/>
    <dgm:cxn modelId="{1CB805E0-14E2-4DEA-A3BC-2BC8239EAC59}" type="presParOf" srcId="{A51E8AF6-2E77-468F-819C-8EBD86F9CF4F}" destId="{C10AA842-AE44-40FF-B60A-C011C8AD886F}" srcOrd="7" destOrd="0" presId="urn:microsoft.com/office/officeart/2005/8/layout/vList2"/>
    <dgm:cxn modelId="{297EADB7-AB6B-4B81-B8ED-C774931D4CE1}" type="presParOf" srcId="{A51E8AF6-2E77-468F-819C-8EBD86F9CF4F}" destId="{7A9C11D6-AC1B-4A45-AE0A-A672CD1277CF}" srcOrd="8" destOrd="0" presId="urn:microsoft.com/office/officeart/2005/8/layout/vList2"/>
    <dgm:cxn modelId="{4D6D2A12-C104-43E4-A6B4-3732ACD56D50}" type="presParOf" srcId="{A51E8AF6-2E77-468F-819C-8EBD86F9CF4F}" destId="{82DC9D54-57F2-4AC9-A5CF-0C0591E8E1E4}" srcOrd="9" destOrd="0" presId="urn:microsoft.com/office/officeart/2005/8/layout/vList2"/>
    <dgm:cxn modelId="{49392BA2-104A-488B-ACEE-F126A0332ADD}" type="presParOf" srcId="{A51E8AF6-2E77-468F-819C-8EBD86F9CF4F}" destId="{0626BC3A-165C-4F25-8907-8D89968B916B}" srcOrd="1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27A2D2D2-D1AC-4116-ABDD-F1EE7B485988}" type="doc">
      <dgm:prSet loTypeId="urn:microsoft.com/office/officeart/2005/8/layout/vList2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487BA98C-4833-4F15-B555-62262865B02D}">
      <dgm:prSet custT="1"/>
      <dgm:spPr/>
      <dgm:t>
        <a:bodyPr/>
        <a:lstStyle/>
        <a:p>
          <a:r>
            <a:rPr lang="hr-HR" sz="2400" dirty="0"/>
            <a:t>Obitelj </a:t>
          </a:r>
          <a:r>
            <a:rPr lang="hr-HR" sz="2400" dirty="0" err="1"/>
            <a:t>Babonić</a:t>
          </a:r>
          <a:r>
            <a:rPr lang="hr-HR" sz="2400" dirty="0"/>
            <a:t> u Slavoniji, sredina XIII. stoljeća</a:t>
          </a:r>
          <a:endParaRPr lang="en-US" sz="2400" dirty="0"/>
        </a:p>
      </dgm:t>
    </dgm:pt>
    <dgm:pt modelId="{009A2986-F8EC-4338-8783-139560D9C522}" type="parTrans" cxnId="{35D959C0-CD7C-45FC-8B8D-AA91940212FA}">
      <dgm:prSet/>
      <dgm:spPr/>
      <dgm:t>
        <a:bodyPr/>
        <a:lstStyle/>
        <a:p>
          <a:endParaRPr lang="en-US"/>
        </a:p>
      </dgm:t>
    </dgm:pt>
    <dgm:pt modelId="{5C90C4A7-8CAB-4808-BAB0-AC02296B90C5}" type="sibTrans" cxnId="{35D959C0-CD7C-45FC-8B8D-AA91940212FA}">
      <dgm:prSet/>
      <dgm:spPr/>
      <dgm:t>
        <a:bodyPr/>
        <a:lstStyle/>
        <a:p>
          <a:endParaRPr lang="en-US"/>
        </a:p>
      </dgm:t>
    </dgm:pt>
    <dgm:pt modelId="{EC9E6886-4642-4D94-B152-1F4FE1A3B742}">
      <dgm:prSet custT="1"/>
      <dgm:spPr/>
      <dgm:t>
        <a:bodyPr/>
        <a:lstStyle/>
        <a:p>
          <a:r>
            <a:rPr lang="hr-HR" sz="2400" dirty="0"/>
            <a:t>Ime dobili po knezu </a:t>
          </a:r>
          <a:r>
            <a:rPr lang="hr-HR" sz="2400" dirty="0" err="1"/>
            <a:t>Babonegu</a:t>
          </a:r>
          <a:endParaRPr lang="en-US" sz="2400" dirty="0"/>
        </a:p>
      </dgm:t>
    </dgm:pt>
    <dgm:pt modelId="{C874C9AE-8AAE-4FA4-8C80-CA4154142C50}" type="parTrans" cxnId="{CD4E994B-BA7B-492B-B5FF-7C2F55ABFF14}">
      <dgm:prSet/>
      <dgm:spPr/>
    </dgm:pt>
    <dgm:pt modelId="{B774354A-BF3D-409F-9B38-217E95E15287}" type="sibTrans" cxnId="{CD4E994B-BA7B-492B-B5FF-7C2F55ABFF14}">
      <dgm:prSet/>
      <dgm:spPr/>
    </dgm:pt>
    <dgm:pt modelId="{6A48AECC-AD60-4377-BAE6-18627502FCAC}">
      <dgm:prSet custT="1"/>
      <dgm:spPr/>
      <dgm:t>
        <a:bodyPr/>
        <a:lstStyle/>
        <a:p>
          <a:r>
            <a:rPr lang="hr-HR" sz="2400" dirty="0"/>
            <a:t>Vladali prostorom južno od Save i Kupe, gotovo do rijeke Bosne</a:t>
          </a:r>
          <a:endParaRPr lang="en-US" sz="2400" dirty="0"/>
        </a:p>
      </dgm:t>
    </dgm:pt>
    <dgm:pt modelId="{AB0EDE98-A4D1-49C8-AE1B-E0EDB2D19164}" type="parTrans" cxnId="{9D76C179-5A03-4877-A601-DD67737458B0}">
      <dgm:prSet/>
      <dgm:spPr/>
    </dgm:pt>
    <dgm:pt modelId="{1D6B6042-1242-41CB-A7CD-449BC712B5D0}" type="sibTrans" cxnId="{9D76C179-5A03-4877-A601-DD67737458B0}">
      <dgm:prSet/>
      <dgm:spPr/>
    </dgm:pt>
    <dgm:pt modelId="{FE7FDA9B-91AB-4559-BC9C-E69A31C545F2}">
      <dgm:prSet custT="1"/>
      <dgm:spPr/>
      <dgm:t>
        <a:bodyPr/>
        <a:lstStyle/>
        <a:p>
          <a:r>
            <a:rPr lang="hr-HR" sz="2400" dirty="0"/>
            <a:t>Početkom XIV. stoljeća obitelj na vrhuncu moći</a:t>
          </a:r>
          <a:endParaRPr lang="en-US" sz="2400" dirty="0"/>
        </a:p>
      </dgm:t>
    </dgm:pt>
    <dgm:pt modelId="{3A1D52C9-6CE2-465D-8733-C7A019F51E75}" type="parTrans" cxnId="{5913823D-EF41-4785-A937-227012519CCF}">
      <dgm:prSet/>
      <dgm:spPr/>
    </dgm:pt>
    <dgm:pt modelId="{D979E1B4-5CBC-492D-8771-5D7A19850A84}" type="sibTrans" cxnId="{5913823D-EF41-4785-A937-227012519CCF}">
      <dgm:prSet/>
      <dgm:spPr/>
    </dgm:pt>
    <dgm:pt modelId="{A8D23906-50E7-4630-A7AC-1EC5F4FB3C71}">
      <dgm:prSet custT="1"/>
      <dgm:spPr/>
      <dgm:t>
        <a:bodyPr/>
        <a:lstStyle/>
        <a:p>
          <a:r>
            <a:rPr lang="hr-HR" sz="2400" dirty="0"/>
            <a:t>Stjepan III. </a:t>
          </a:r>
          <a:r>
            <a:rPr lang="hr-HR" sz="2400" dirty="0" err="1"/>
            <a:t>Babonić</a:t>
          </a:r>
          <a:r>
            <a:rPr lang="hr-HR" sz="2400" dirty="0"/>
            <a:t> slavonski ban</a:t>
          </a:r>
          <a:endParaRPr lang="en-US" sz="2400" dirty="0"/>
        </a:p>
      </dgm:t>
    </dgm:pt>
    <dgm:pt modelId="{59B5AE97-7B7C-467F-B2A2-AC622824AEAA}" type="parTrans" cxnId="{CC40CBD8-A59A-4383-81EC-06CBB9882ECE}">
      <dgm:prSet/>
      <dgm:spPr/>
    </dgm:pt>
    <dgm:pt modelId="{B4BBDC84-AF63-41A0-AD3D-63F1CCFEC4E4}" type="sibTrans" cxnId="{CC40CBD8-A59A-4383-81EC-06CBB9882ECE}">
      <dgm:prSet/>
      <dgm:spPr/>
    </dgm:pt>
    <dgm:pt modelId="{025AB8AA-BE20-4DFD-9C89-24471A94EC31}" type="pres">
      <dgm:prSet presAssocID="{27A2D2D2-D1AC-4116-ABDD-F1EE7B485988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hr-HR"/>
        </a:p>
      </dgm:t>
    </dgm:pt>
    <dgm:pt modelId="{197C7D05-BDDD-4842-A331-25356A10FD65}" type="pres">
      <dgm:prSet presAssocID="{487BA98C-4833-4F15-B555-62262865B02D}" presName="parentText" presStyleLbl="node1" presStyleIdx="0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B6CB744F-3199-4DCA-9AD5-8C3229305EEF}" type="pres">
      <dgm:prSet presAssocID="{5C90C4A7-8CAB-4808-BAB0-AC02296B90C5}" presName="spacer" presStyleCnt="0"/>
      <dgm:spPr/>
    </dgm:pt>
    <dgm:pt modelId="{CF58E51A-77B0-4BD4-A0A7-BFAC718B0305}" type="pres">
      <dgm:prSet presAssocID="{EC9E6886-4642-4D94-B152-1F4FE1A3B742}" presName="parentText" presStyleLbl="node1" presStyleIdx="1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CC83E9A3-3B53-45CA-AD8B-43028A922392}" type="pres">
      <dgm:prSet presAssocID="{B774354A-BF3D-409F-9B38-217E95E15287}" presName="spacer" presStyleCnt="0"/>
      <dgm:spPr/>
    </dgm:pt>
    <dgm:pt modelId="{491EFBDB-42E9-4BFF-AAE5-1785E71F29EC}" type="pres">
      <dgm:prSet presAssocID="{6A48AECC-AD60-4377-BAE6-18627502FCAC}" presName="parentText" presStyleLbl="node1" presStyleIdx="2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AD062734-F49E-4DBE-9ECB-0DF23AAEABC7}" type="pres">
      <dgm:prSet presAssocID="{1D6B6042-1242-41CB-A7CD-449BC712B5D0}" presName="spacer" presStyleCnt="0"/>
      <dgm:spPr/>
    </dgm:pt>
    <dgm:pt modelId="{1C8C14D2-4E6B-4862-B627-80F225E31DF4}" type="pres">
      <dgm:prSet presAssocID="{FE7FDA9B-91AB-4559-BC9C-E69A31C545F2}" presName="parentText" presStyleLbl="node1" presStyleIdx="3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8605F33E-9065-4CA3-A658-5E127AAB392C}" type="pres">
      <dgm:prSet presAssocID="{D979E1B4-5CBC-492D-8771-5D7A19850A84}" presName="spacer" presStyleCnt="0"/>
      <dgm:spPr/>
    </dgm:pt>
    <dgm:pt modelId="{118E7EFE-6B3C-4345-A053-401900EDF053}" type="pres">
      <dgm:prSet presAssocID="{A8D23906-50E7-4630-A7AC-1EC5F4FB3C71}" presName="parentText" presStyleLbl="node1" presStyleIdx="4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hr-HR"/>
        </a:p>
      </dgm:t>
    </dgm:pt>
  </dgm:ptLst>
  <dgm:cxnLst>
    <dgm:cxn modelId="{F9DE4AEB-27E7-41C0-878E-301848788DF2}" type="presOf" srcId="{EC9E6886-4642-4D94-B152-1F4FE1A3B742}" destId="{CF58E51A-77B0-4BD4-A0A7-BFAC718B0305}" srcOrd="0" destOrd="0" presId="urn:microsoft.com/office/officeart/2005/8/layout/vList2"/>
    <dgm:cxn modelId="{35D959C0-CD7C-45FC-8B8D-AA91940212FA}" srcId="{27A2D2D2-D1AC-4116-ABDD-F1EE7B485988}" destId="{487BA98C-4833-4F15-B555-62262865B02D}" srcOrd="0" destOrd="0" parTransId="{009A2986-F8EC-4338-8783-139560D9C522}" sibTransId="{5C90C4A7-8CAB-4808-BAB0-AC02296B90C5}"/>
    <dgm:cxn modelId="{A0DC32C9-B750-44E8-AB7C-3CE9C9E2EFCB}" type="presOf" srcId="{487BA98C-4833-4F15-B555-62262865B02D}" destId="{197C7D05-BDDD-4842-A331-25356A10FD65}" srcOrd="0" destOrd="0" presId="urn:microsoft.com/office/officeart/2005/8/layout/vList2"/>
    <dgm:cxn modelId="{CD4E994B-BA7B-492B-B5FF-7C2F55ABFF14}" srcId="{27A2D2D2-D1AC-4116-ABDD-F1EE7B485988}" destId="{EC9E6886-4642-4D94-B152-1F4FE1A3B742}" srcOrd="1" destOrd="0" parTransId="{C874C9AE-8AAE-4FA4-8C80-CA4154142C50}" sibTransId="{B774354A-BF3D-409F-9B38-217E95E15287}"/>
    <dgm:cxn modelId="{CC40CBD8-A59A-4383-81EC-06CBB9882ECE}" srcId="{27A2D2D2-D1AC-4116-ABDD-F1EE7B485988}" destId="{A8D23906-50E7-4630-A7AC-1EC5F4FB3C71}" srcOrd="4" destOrd="0" parTransId="{59B5AE97-7B7C-467F-B2A2-AC622824AEAA}" sibTransId="{B4BBDC84-AF63-41A0-AD3D-63F1CCFEC4E4}"/>
    <dgm:cxn modelId="{5913823D-EF41-4785-A937-227012519CCF}" srcId="{27A2D2D2-D1AC-4116-ABDD-F1EE7B485988}" destId="{FE7FDA9B-91AB-4559-BC9C-E69A31C545F2}" srcOrd="3" destOrd="0" parTransId="{3A1D52C9-6CE2-465D-8733-C7A019F51E75}" sibTransId="{D979E1B4-5CBC-492D-8771-5D7A19850A84}"/>
    <dgm:cxn modelId="{A54B291E-7496-4C1B-A665-2EBC54A370A0}" type="presOf" srcId="{6A48AECC-AD60-4377-BAE6-18627502FCAC}" destId="{491EFBDB-42E9-4BFF-AAE5-1785E71F29EC}" srcOrd="0" destOrd="0" presId="urn:microsoft.com/office/officeart/2005/8/layout/vList2"/>
    <dgm:cxn modelId="{B998D96F-B6E8-4B84-BB4F-3361A103DC05}" type="presOf" srcId="{A8D23906-50E7-4630-A7AC-1EC5F4FB3C71}" destId="{118E7EFE-6B3C-4345-A053-401900EDF053}" srcOrd="0" destOrd="0" presId="urn:microsoft.com/office/officeart/2005/8/layout/vList2"/>
    <dgm:cxn modelId="{DB1E4ECC-0DF0-49DB-A8A5-B1E769755F70}" type="presOf" srcId="{27A2D2D2-D1AC-4116-ABDD-F1EE7B485988}" destId="{025AB8AA-BE20-4DFD-9C89-24471A94EC31}" srcOrd="0" destOrd="0" presId="urn:microsoft.com/office/officeart/2005/8/layout/vList2"/>
    <dgm:cxn modelId="{9D76C179-5A03-4877-A601-DD67737458B0}" srcId="{27A2D2D2-D1AC-4116-ABDD-F1EE7B485988}" destId="{6A48AECC-AD60-4377-BAE6-18627502FCAC}" srcOrd="2" destOrd="0" parTransId="{AB0EDE98-A4D1-49C8-AE1B-E0EDB2D19164}" sibTransId="{1D6B6042-1242-41CB-A7CD-449BC712B5D0}"/>
    <dgm:cxn modelId="{82EA68BD-FE1F-4574-BE68-428AE1E45E70}" type="presOf" srcId="{FE7FDA9B-91AB-4559-BC9C-E69A31C545F2}" destId="{1C8C14D2-4E6B-4862-B627-80F225E31DF4}" srcOrd="0" destOrd="0" presId="urn:microsoft.com/office/officeart/2005/8/layout/vList2"/>
    <dgm:cxn modelId="{368148C1-4AF1-4C9B-B744-FDAF7A4FE712}" type="presParOf" srcId="{025AB8AA-BE20-4DFD-9C89-24471A94EC31}" destId="{197C7D05-BDDD-4842-A331-25356A10FD65}" srcOrd="0" destOrd="0" presId="urn:microsoft.com/office/officeart/2005/8/layout/vList2"/>
    <dgm:cxn modelId="{D65842DA-EC1D-4E91-8B34-31882D45223E}" type="presParOf" srcId="{025AB8AA-BE20-4DFD-9C89-24471A94EC31}" destId="{B6CB744F-3199-4DCA-9AD5-8C3229305EEF}" srcOrd="1" destOrd="0" presId="urn:microsoft.com/office/officeart/2005/8/layout/vList2"/>
    <dgm:cxn modelId="{F62AB176-B0B1-427B-A362-C35B414E7C49}" type="presParOf" srcId="{025AB8AA-BE20-4DFD-9C89-24471A94EC31}" destId="{CF58E51A-77B0-4BD4-A0A7-BFAC718B0305}" srcOrd="2" destOrd="0" presId="urn:microsoft.com/office/officeart/2005/8/layout/vList2"/>
    <dgm:cxn modelId="{B238C415-B577-4F51-B743-B5085C6BD934}" type="presParOf" srcId="{025AB8AA-BE20-4DFD-9C89-24471A94EC31}" destId="{CC83E9A3-3B53-45CA-AD8B-43028A922392}" srcOrd="3" destOrd="0" presId="urn:microsoft.com/office/officeart/2005/8/layout/vList2"/>
    <dgm:cxn modelId="{E3A0F42E-A242-444F-879D-0747F42EC8C0}" type="presParOf" srcId="{025AB8AA-BE20-4DFD-9C89-24471A94EC31}" destId="{491EFBDB-42E9-4BFF-AAE5-1785E71F29EC}" srcOrd="4" destOrd="0" presId="urn:microsoft.com/office/officeart/2005/8/layout/vList2"/>
    <dgm:cxn modelId="{07285AD0-EEDE-4BBC-9649-D869E829042E}" type="presParOf" srcId="{025AB8AA-BE20-4DFD-9C89-24471A94EC31}" destId="{AD062734-F49E-4DBE-9ECB-0DF23AAEABC7}" srcOrd="5" destOrd="0" presId="urn:microsoft.com/office/officeart/2005/8/layout/vList2"/>
    <dgm:cxn modelId="{D2BE5B70-8433-425B-9E05-AC3BE4B96C23}" type="presParOf" srcId="{025AB8AA-BE20-4DFD-9C89-24471A94EC31}" destId="{1C8C14D2-4E6B-4862-B627-80F225E31DF4}" srcOrd="6" destOrd="0" presId="urn:microsoft.com/office/officeart/2005/8/layout/vList2"/>
    <dgm:cxn modelId="{21838F0B-13C8-4CEA-A63C-967D8D2FBAA3}" type="presParOf" srcId="{025AB8AA-BE20-4DFD-9C89-24471A94EC31}" destId="{8605F33E-9065-4CA3-A658-5E127AAB392C}" srcOrd="7" destOrd="0" presId="urn:microsoft.com/office/officeart/2005/8/layout/vList2"/>
    <dgm:cxn modelId="{8216CB79-5537-49DE-B2EC-619F1947EC62}" type="presParOf" srcId="{025AB8AA-BE20-4DFD-9C89-24471A94EC31}" destId="{118E7EFE-6B3C-4345-A053-401900EDF053}" srcOrd="8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FA81066C-1FC2-4E0C-95DA-1E3BA6F2BE22}" type="doc">
      <dgm:prSet loTypeId="urn:microsoft.com/office/officeart/2005/8/layout/vList2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99E80B66-1BA0-40D6-AD78-7ED9010F695E}">
      <dgm:prSet custT="1"/>
      <dgm:spPr/>
      <dgm:t>
        <a:bodyPr/>
        <a:lstStyle/>
        <a:p>
          <a:r>
            <a:rPr lang="hr-HR" sz="2400" dirty="0"/>
            <a:t>Hrvatsko plemstvo priznalo Karla I. za kralja</a:t>
          </a:r>
          <a:endParaRPr lang="en-US" sz="2400" dirty="0"/>
        </a:p>
      </dgm:t>
    </dgm:pt>
    <dgm:pt modelId="{BD3AC6AD-DCB3-4D97-A924-DAEA40BC5620}" type="parTrans" cxnId="{7B10532E-20EC-4337-B788-A41988E27C3F}">
      <dgm:prSet/>
      <dgm:spPr/>
      <dgm:t>
        <a:bodyPr/>
        <a:lstStyle/>
        <a:p>
          <a:endParaRPr lang="en-US"/>
        </a:p>
      </dgm:t>
    </dgm:pt>
    <dgm:pt modelId="{01FB9ABF-CA09-42D9-A623-D7BF34F79FED}" type="sibTrans" cxnId="{7B10532E-20EC-4337-B788-A41988E27C3F}">
      <dgm:prSet/>
      <dgm:spPr/>
      <dgm:t>
        <a:bodyPr/>
        <a:lstStyle/>
        <a:p>
          <a:endParaRPr lang="en-US"/>
        </a:p>
      </dgm:t>
    </dgm:pt>
    <dgm:pt modelId="{E6D1EE6A-3231-47A8-8440-24D31B34EC3B}">
      <dgm:prSet custT="1"/>
      <dgm:spPr/>
      <dgm:t>
        <a:bodyPr/>
        <a:lstStyle/>
        <a:p>
          <a:r>
            <a:rPr lang="hr-HR" sz="2400" dirty="0"/>
            <a:t>Otpor ugarskog plemstva</a:t>
          </a:r>
        </a:p>
      </dgm:t>
    </dgm:pt>
    <dgm:pt modelId="{C0AE43BB-7955-458E-ACBA-6D0955F8658E}" type="parTrans" cxnId="{1F6D5916-B2BB-4AF2-868B-A88655912580}">
      <dgm:prSet/>
      <dgm:spPr/>
      <dgm:t>
        <a:bodyPr/>
        <a:lstStyle/>
        <a:p>
          <a:endParaRPr lang="en-US"/>
        </a:p>
      </dgm:t>
    </dgm:pt>
    <dgm:pt modelId="{A16EBA7A-82FE-4062-9F0E-A6BA857D9D3E}" type="sibTrans" cxnId="{1F6D5916-B2BB-4AF2-868B-A88655912580}">
      <dgm:prSet/>
      <dgm:spPr/>
      <dgm:t>
        <a:bodyPr/>
        <a:lstStyle/>
        <a:p>
          <a:endParaRPr lang="en-US"/>
        </a:p>
      </dgm:t>
    </dgm:pt>
    <dgm:pt modelId="{195D24CA-0422-460E-9905-768CC87232DE}">
      <dgm:prSet custT="1"/>
      <dgm:spPr/>
      <dgm:t>
        <a:bodyPr/>
        <a:lstStyle/>
        <a:p>
          <a:r>
            <a:rPr lang="hr-HR" sz="2400" dirty="0"/>
            <a:t>Zbog nedostatka posjeda Karlo I. uvodi nove poreze</a:t>
          </a:r>
        </a:p>
      </dgm:t>
    </dgm:pt>
    <dgm:pt modelId="{63996F67-38E4-4F6B-91B1-2DE2E51DAD26}" type="parTrans" cxnId="{7031A44F-AA8D-4F13-ACDF-95923B5AD4C4}">
      <dgm:prSet/>
      <dgm:spPr/>
      <dgm:t>
        <a:bodyPr/>
        <a:lstStyle/>
        <a:p>
          <a:endParaRPr lang="hr-HR"/>
        </a:p>
      </dgm:t>
    </dgm:pt>
    <dgm:pt modelId="{0242929D-D33C-4518-BA36-4295B2D951EA}" type="sibTrans" cxnId="{7031A44F-AA8D-4F13-ACDF-95923B5AD4C4}">
      <dgm:prSet/>
      <dgm:spPr/>
      <dgm:t>
        <a:bodyPr/>
        <a:lstStyle/>
        <a:p>
          <a:endParaRPr lang="hr-HR"/>
        </a:p>
      </dgm:t>
    </dgm:pt>
    <dgm:pt modelId="{74588885-640E-408F-97F3-9246BF323F03}">
      <dgm:prSet custT="1"/>
      <dgm:spPr/>
      <dgm:t>
        <a:bodyPr/>
        <a:lstStyle/>
        <a:p>
          <a:r>
            <a:rPr lang="hr-HR" sz="2400" dirty="0"/>
            <a:t>Samostalna vladavina traži i slabljenje moći velikaša (Šubića)</a:t>
          </a:r>
        </a:p>
      </dgm:t>
    </dgm:pt>
    <dgm:pt modelId="{7ED8A056-12AB-4074-99BB-AD0716B1D283}" type="parTrans" cxnId="{EBB4D34C-B669-4B83-829F-F2A2D82C5E44}">
      <dgm:prSet/>
      <dgm:spPr/>
      <dgm:t>
        <a:bodyPr/>
        <a:lstStyle/>
        <a:p>
          <a:endParaRPr lang="hr-HR"/>
        </a:p>
      </dgm:t>
    </dgm:pt>
    <dgm:pt modelId="{FA3623E9-AB12-48B3-8757-7209270DEDE3}" type="sibTrans" cxnId="{EBB4D34C-B669-4B83-829F-F2A2D82C5E44}">
      <dgm:prSet/>
      <dgm:spPr/>
      <dgm:t>
        <a:bodyPr/>
        <a:lstStyle/>
        <a:p>
          <a:endParaRPr lang="hr-HR"/>
        </a:p>
      </dgm:t>
    </dgm:pt>
    <dgm:pt modelId="{350EFB49-1653-4F4C-9A5D-DADB30280C14}">
      <dgm:prSet custT="1"/>
      <dgm:spPr/>
      <dgm:t>
        <a:bodyPr/>
        <a:lstStyle/>
        <a:p>
          <a:r>
            <a:rPr lang="hr-HR" sz="2400" dirty="0"/>
            <a:t>Mladen II. nije uspio održati moć Šubića</a:t>
          </a:r>
        </a:p>
      </dgm:t>
    </dgm:pt>
    <dgm:pt modelId="{E86B9183-D50A-472D-A81B-47A15D7DD042}" type="parTrans" cxnId="{0776685B-62DE-4411-93B5-19B5C35A3627}">
      <dgm:prSet/>
      <dgm:spPr/>
      <dgm:t>
        <a:bodyPr/>
        <a:lstStyle/>
        <a:p>
          <a:endParaRPr lang="hr-HR"/>
        </a:p>
      </dgm:t>
    </dgm:pt>
    <dgm:pt modelId="{FB961820-3C58-4FCF-8B1E-FA4D688A9F86}" type="sibTrans" cxnId="{0776685B-62DE-4411-93B5-19B5C35A3627}">
      <dgm:prSet/>
      <dgm:spPr/>
      <dgm:t>
        <a:bodyPr/>
        <a:lstStyle/>
        <a:p>
          <a:endParaRPr lang="hr-HR"/>
        </a:p>
      </dgm:t>
    </dgm:pt>
    <dgm:pt modelId="{EC5EF76F-3121-4CA4-A043-6B4356E74A23}">
      <dgm:prSet custT="1"/>
      <dgm:spPr/>
      <dgm:t>
        <a:bodyPr/>
        <a:lstStyle/>
        <a:p>
          <a:r>
            <a:rPr lang="hr-HR" sz="2400" dirty="0"/>
            <a:t>U Bosni za bana postavio Stjepana II. Kotromanića</a:t>
          </a:r>
        </a:p>
      </dgm:t>
    </dgm:pt>
    <dgm:pt modelId="{05139B77-AA57-4CC9-BCA5-9E8789045544}" type="parTrans" cxnId="{857A6D6D-D1FC-4309-A040-2953A41C9AC3}">
      <dgm:prSet/>
      <dgm:spPr/>
      <dgm:t>
        <a:bodyPr/>
        <a:lstStyle/>
        <a:p>
          <a:endParaRPr lang="hr-HR"/>
        </a:p>
      </dgm:t>
    </dgm:pt>
    <dgm:pt modelId="{6F4060E5-1666-4BF6-B563-29CA58CBC9E3}" type="sibTrans" cxnId="{857A6D6D-D1FC-4309-A040-2953A41C9AC3}">
      <dgm:prSet/>
      <dgm:spPr/>
      <dgm:t>
        <a:bodyPr/>
        <a:lstStyle/>
        <a:p>
          <a:endParaRPr lang="hr-HR"/>
        </a:p>
      </dgm:t>
    </dgm:pt>
    <dgm:pt modelId="{BD3BB19A-6125-4860-9FAF-7059EF2BFCA4}" type="pres">
      <dgm:prSet presAssocID="{FA81066C-1FC2-4E0C-95DA-1E3BA6F2BE22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hr-HR"/>
        </a:p>
      </dgm:t>
    </dgm:pt>
    <dgm:pt modelId="{D5A124B2-13E8-41F0-AD1D-68E52B0A7FF9}" type="pres">
      <dgm:prSet presAssocID="{99E80B66-1BA0-40D6-AD78-7ED9010F695E}" presName="parentText" presStyleLbl="node1" presStyleIdx="0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F1B28081-9386-476C-96CA-1332FAAB15A6}" type="pres">
      <dgm:prSet presAssocID="{01FB9ABF-CA09-42D9-A623-D7BF34F79FED}" presName="spacer" presStyleCnt="0"/>
      <dgm:spPr/>
    </dgm:pt>
    <dgm:pt modelId="{CB38D68D-86D1-4C8F-B880-876C51EF613B}" type="pres">
      <dgm:prSet presAssocID="{E6D1EE6A-3231-47A8-8440-24D31B34EC3B}" presName="parentText" presStyleLbl="node1" presStyleIdx="1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C111F720-9DC6-46B9-AB63-BCBBFC339E25}" type="pres">
      <dgm:prSet presAssocID="{A16EBA7A-82FE-4062-9F0E-A6BA857D9D3E}" presName="spacer" presStyleCnt="0"/>
      <dgm:spPr/>
    </dgm:pt>
    <dgm:pt modelId="{E1804BC2-1745-48D8-A4B5-289A6F33D506}" type="pres">
      <dgm:prSet presAssocID="{195D24CA-0422-460E-9905-768CC87232DE}" presName="parentText" presStyleLbl="node1" presStyleIdx="2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4E89FB70-7758-4E19-A4D4-6EBAF1828B70}" type="pres">
      <dgm:prSet presAssocID="{0242929D-D33C-4518-BA36-4295B2D951EA}" presName="spacer" presStyleCnt="0"/>
      <dgm:spPr/>
    </dgm:pt>
    <dgm:pt modelId="{C534C88E-25B6-4DF2-885E-7E5B550950CD}" type="pres">
      <dgm:prSet presAssocID="{74588885-640E-408F-97F3-9246BF323F03}" presName="parentText" presStyleLbl="node1" presStyleIdx="3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6721F61E-A8E4-46E6-9A7B-96D34363556F}" type="pres">
      <dgm:prSet presAssocID="{FA3623E9-AB12-48B3-8757-7209270DEDE3}" presName="spacer" presStyleCnt="0"/>
      <dgm:spPr/>
    </dgm:pt>
    <dgm:pt modelId="{43DEFBCB-2423-4F14-9188-6AF8A4799F97}" type="pres">
      <dgm:prSet presAssocID="{350EFB49-1653-4F4C-9A5D-DADB30280C14}" presName="parentText" presStyleLbl="node1" presStyleIdx="4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237B7E9A-4790-48FC-BCA0-FAD83CEBDDD2}" type="pres">
      <dgm:prSet presAssocID="{FB961820-3C58-4FCF-8B1E-FA4D688A9F86}" presName="spacer" presStyleCnt="0"/>
      <dgm:spPr/>
    </dgm:pt>
    <dgm:pt modelId="{8977FCC2-A05C-4DE2-8B42-CB2CB5E55A7A}" type="pres">
      <dgm:prSet presAssocID="{EC5EF76F-3121-4CA4-A043-6B4356E74A23}" presName="parentText" presStyleLbl="node1" presStyleIdx="5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hr-HR"/>
        </a:p>
      </dgm:t>
    </dgm:pt>
  </dgm:ptLst>
  <dgm:cxnLst>
    <dgm:cxn modelId="{EBB4D34C-B669-4B83-829F-F2A2D82C5E44}" srcId="{FA81066C-1FC2-4E0C-95DA-1E3BA6F2BE22}" destId="{74588885-640E-408F-97F3-9246BF323F03}" srcOrd="3" destOrd="0" parTransId="{7ED8A056-12AB-4074-99BB-AD0716B1D283}" sibTransId="{FA3623E9-AB12-48B3-8757-7209270DEDE3}"/>
    <dgm:cxn modelId="{037CF252-FD47-4317-B4EA-95C3E1F9DAC6}" type="presOf" srcId="{195D24CA-0422-460E-9905-768CC87232DE}" destId="{E1804BC2-1745-48D8-A4B5-289A6F33D506}" srcOrd="0" destOrd="0" presId="urn:microsoft.com/office/officeart/2005/8/layout/vList2"/>
    <dgm:cxn modelId="{CE24EEBD-1CD8-4730-A66F-4F1CD4DB7CD1}" type="presOf" srcId="{74588885-640E-408F-97F3-9246BF323F03}" destId="{C534C88E-25B6-4DF2-885E-7E5B550950CD}" srcOrd="0" destOrd="0" presId="urn:microsoft.com/office/officeart/2005/8/layout/vList2"/>
    <dgm:cxn modelId="{B4185B42-5763-46BC-B9B3-2B2BFAD965B6}" type="presOf" srcId="{EC5EF76F-3121-4CA4-A043-6B4356E74A23}" destId="{8977FCC2-A05C-4DE2-8B42-CB2CB5E55A7A}" srcOrd="0" destOrd="0" presId="urn:microsoft.com/office/officeart/2005/8/layout/vList2"/>
    <dgm:cxn modelId="{7031A44F-AA8D-4F13-ACDF-95923B5AD4C4}" srcId="{FA81066C-1FC2-4E0C-95DA-1E3BA6F2BE22}" destId="{195D24CA-0422-460E-9905-768CC87232DE}" srcOrd="2" destOrd="0" parTransId="{63996F67-38E4-4F6B-91B1-2DE2E51DAD26}" sibTransId="{0242929D-D33C-4518-BA36-4295B2D951EA}"/>
    <dgm:cxn modelId="{A4F66DF1-FDED-4820-87A7-D6826872F37B}" type="presOf" srcId="{99E80B66-1BA0-40D6-AD78-7ED9010F695E}" destId="{D5A124B2-13E8-41F0-AD1D-68E52B0A7FF9}" srcOrd="0" destOrd="0" presId="urn:microsoft.com/office/officeart/2005/8/layout/vList2"/>
    <dgm:cxn modelId="{7B10532E-20EC-4337-B788-A41988E27C3F}" srcId="{FA81066C-1FC2-4E0C-95DA-1E3BA6F2BE22}" destId="{99E80B66-1BA0-40D6-AD78-7ED9010F695E}" srcOrd="0" destOrd="0" parTransId="{BD3AC6AD-DCB3-4D97-A924-DAEA40BC5620}" sibTransId="{01FB9ABF-CA09-42D9-A623-D7BF34F79FED}"/>
    <dgm:cxn modelId="{1F6D5916-B2BB-4AF2-868B-A88655912580}" srcId="{FA81066C-1FC2-4E0C-95DA-1E3BA6F2BE22}" destId="{E6D1EE6A-3231-47A8-8440-24D31B34EC3B}" srcOrd="1" destOrd="0" parTransId="{C0AE43BB-7955-458E-ACBA-6D0955F8658E}" sibTransId="{A16EBA7A-82FE-4062-9F0E-A6BA857D9D3E}"/>
    <dgm:cxn modelId="{5FF7BE84-506A-4ACE-8F42-AF263BA696CF}" type="presOf" srcId="{350EFB49-1653-4F4C-9A5D-DADB30280C14}" destId="{43DEFBCB-2423-4F14-9188-6AF8A4799F97}" srcOrd="0" destOrd="0" presId="urn:microsoft.com/office/officeart/2005/8/layout/vList2"/>
    <dgm:cxn modelId="{40E30C06-F91D-4B8F-9BE9-A860C54C0973}" type="presOf" srcId="{E6D1EE6A-3231-47A8-8440-24D31B34EC3B}" destId="{CB38D68D-86D1-4C8F-B880-876C51EF613B}" srcOrd="0" destOrd="0" presId="urn:microsoft.com/office/officeart/2005/8/layout/vList2"/>
    <dgm:cxn modelId="{857A6D6D-D1FC-4309-A040-2953A41C9AC3}" srcId="{FA81066C-1FC2-4E0C-95DA-1E3BA6F2BE22}" destId="{EC5EF76F-3121-4CA4-A043-6B4356E74A23}" srcOrd="5" destOrd="0" parTransId="{05139B77-AA57-4CC9-BCA5-9E8789045544}" sibTransId="{6F4060E5-1666-4BF6-B563-29CA58CBC9E3}"/>
    <dgm:cxn modelId="{4036868D-0EE6-498B-942B-60BC070656B1}" type="presOf" srcId="{FA81066C-1FC2-4E0C-95DA-1E3BA6F2BE22}" destId="{BD3BB19A-6125-4860-9FAF-7059EF2BFCA4}" srcOrd="0" destOrd="0" presId="urn:microsoft.com/office/officeart/2005/8/layout/vList2"/>
    <dgm:cxn modelId="{0776685B-62DE-4411-93B5-19B5C35A3627}" srcId="{FA81066C-1FC2-4E0C-95DA-1E3BA6F2BE22}" destId="{350EFB49-1653-4F4C-9A5D-DADB30280C14}" srcOrd="4" destOrd="0" parTransId="{E86B9183-D50A-472D-A81B-47A15D7DD042}" sibTransId="{FB961820-3C58-4FCF-8B1E-FA4D688A9F86}"/>
    <dgm:cxn modelId="{97506440-FB37-45A9-A38C-D91F580C010F}" type="presParOf" srcId="{BD3BB19A-6125-4860-9FAF-7059EF2BFCA4}" destId="{D5A124B2-13E8-41F0-AD1D-68E52B0A7FF9}" srcOrd="0" destOrd="0" presId="urn:microsoft.com/office/officeart/2005/8/layout/vList2"/>
    <dgm:cxn modelId="{A5C01BBC-E7C0-440C-A871-950738C05352}" type="presParOf" srcId="{BD3BB19A-6125-4860-9FAF-7059EF2BFCA4}" destId="{F1B28081-9386-476C-96CA-1332FAAB15A6}" srcOrd="1" destOrd="0" presId="urn:microsoft.com/office/officeart/2005/8/layout/vList2"/>
    <dgm:cxn modelId="{47CC2E3A-F68F-490A-860E-D582B30AB377}" type="presParOf" srcId="{BD3BB19A-6125-4860-9FAF-7059EF2BFCA4}" destId="{CB38D68D-86D1-4C8F-B880-876C51EF613B}" srcOrd="2" destOrd="0" presId="urn:microsoft.com/office/officeart/2005/8/layout/vList2"/>
    <dgm:cxn modelId="{785206CA-F0D0-412B-8E57-69653B97377D}" type="presParOf" srcId="{BD3BB19A-6125-4860-9FAF-7059EF2BFCA4}" destId="{C111F720-9DC6-46B9-AB63-BCBBFC339E25}" srcOrd="3" destOrd="0" presId="urn:microsoft.com/office/officeart/2005/8/layout/vList2"/>
    <dgm:cxn modelId="{294C4684-8978-4FE6-B4D8-F7E42D5E589B}" type="presParOf" srcId="{BD3BB19A-6125-4860-9FAF-7059EF2BFCA4}" destId="{E1804BC2-1745-48D8-A4B5-289A6F33D506}" srcOrd="4" destOrd="0" presId="urn:microsoft.com/office/officeart/2005/8/layout/vList2"/>
    <dgm:cxn modelId="{06F02C33-63D2-4236-84F6-73BA42697B01}" type="presParOf" srcId="{BD3BB19A-6125-4860-9FAF-7059EF2BFCA4}" destId="{4E89FB70-7758-4E19-A4D4-6EBAF1828B70}" srcOrd="5" destOrd="0" presId="urn:microsoft.com/office/officeart/2005/8/layout/vList2"/>
    <dgm:cxn modelId="{CF9484B0-FF22-43A1-924C-AA2BCF0636C6}" type="presParOf" srcId="{BD3BB19A-6125-4860-9FAF-7059EF2BFCA4}" destId="{C534C88E-25B6-4DF2-885E-7E5B550950CD}" srcOrd="6" destOrd="0" presId="urn:microsoft.com/office/officeart/2005/8/layout/vList2"/>
    <dgm:cxn modelId="{3A0BDBFE-F9F2-43A6-9889-C7DFA68BD663}" type="presParOf" srcId="{BD3BB19A-6125-4860-9FAF-7059EF2BFCA4}" destId="{6721F61E-A8E4-46E6-9A7B-96D34363556F}" srcOrd="7" destOrd="0" presId="urn:microsoft.com/office/officeart/2005/8/layout/vList2"/>
    <dgm:cxn modelId="{B31C895E-15F3-4708-B3E4-E32FF612E32B}" type="presParOf" srcId="{BD3BB19A-6125-4860-9FAF-7059EF2BFCA4}" destId="{43DEFBCB-2423-4F14-9188-6AF8A4799F97}" srcOrd="8" destOrd="0" presId="urn:microsoft.com/office/officeart/2005/8/layout/vList2"/>
    <dgm:cxn modelId="{4286C39E-B522-400F-87C9-4B30702C50A8}" type="presParOf" srcId="{BD3BB19A-6125-4860-9FAF-7059EF2BFCA4}" destId="{237B7E9A-4790-48FC-BCA0-FAD83CEBDDD2}" srcOrd="9" destOrd="0" presId="urn:microsoft.com/office/officeart/2005/8/layout/vList2"/>
    <dgm:cxn modelId="{6FEE4352-AD30-45DD-B86E-D26E588A6C11}" type="presParOf" srcId="{BD3BB19A-6125-4860-9FAF-7059EF2BFCA4}" destId="{8977FCC2-A05C-4DE2-8B42-CB2CB5E55A7A}" srcOrd="1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05CDD200-E520-44A4-8B30-7C9708B2D35C}" type="doc">
      <dgm:prSet loTypeId="urn:microsoft.com/office/officeart/2005/8/layout/vList2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D1AA9C2A-CE3A-4246-8EF4-85F566959231}">
      <dgm:prSet custT="1"/>
      <dgm:spPr/>
      <dgm:t>
        <a:bodyPr/>
        <a:lstStyle/>
        <a:p>
          <a:r>
            <a:rPr lang="hr-HR" sz="2400" dirty="0"/>
            <a:t>Pobuna dalmatinskih gradova protiv Mladena II.</a:t>
          </a:r>
          <a:endParaRPr lang="en-US" sz="2400" dirty="0"/>
        </a:p>
      </dgm:t>
    </dgm:pt>
    <dgm:pt modelId="{2B3B0F01-BD07-49A1-9B0D-CE8FA891345D}" type="parTrans" cxnId="{CC30D574-9127-49C9-B74B-B0CC3AC39289}">
      <dgm:prSet/>
      <dgm:spPr/>
      <dgm:t>
        <a:bodyPr/>
        <a:lstStyle/>
        <a:p>
          <a:endParaRPr lang="en-US"/>
        </a:p>
      </dgm:t>
    </dgm:pt>
    <dgm:pt modelId="{87B83D8C-5C18-4766-8E7C-6CC409901247}" type="sibTrans" cxnId="{CC30D574-9127-49C9-B74B-B0CC3AC39289}">
      <dgm:prSet/>
      <dgm:spPr/>
      <dgm:t>
        <a:bodyPr/>
        <a:lstStyle/>
        <a:p>
          <a:endParaRPr lang="en-US"/>
        </a:p>
      </dgm:t>
    </dgm:pt>
    <dgm:pt modelId="{F2C2FEF9-9EC6-4C1B-AABE-6CE4E8F143D4}">
      <dgm:prSet custT="1"/>
      <dgm:spPr/>
      <dgm:t>
        <a:bodyPr/>
        <a:lstStyle/>
        <a:p>
          <a:r>
            <a:rPr lang="hr-HR" sz="2400" dirty="0"/>
            <a:t>1322. godine Mladen II. poražen i odveden u Ugarsku</a:t>
          </a:r>
          <a:endParaRPr lang="en-US" sz="2400" dirty="0"/>
        </a:p>
      </dgm:t>
    </dgm:pt>
    <dgm:pt modelId="{0A3E13FF-4D00-4D48-B26F-FA85D3EF8CF7}" type="parTrans" cxnId="{9575892E-5D70-4D39-BE8F-BE203D81C34B}">
      <dgm:prSet/>
      <dgm:spPr/>
      <dgm:t>
        <a:bodyPr/>
        <a:lstStyle/>
        <a:p>
          <a:endParaRPr lang="en-US"/>
        </a:p>
      </dgm:t>
    </dgm:pt>
    <dgm:pt modelId="{2F2B0142-4924-4BCB-8C99-8567D57DAAE6}" type="sibTrans" cxnId="{9575892E-5D70-4D39-BE8F-BE203D81C34B}">
      <dgm:prSet/>
      <dgm:spPr/>
      <dgm:t>
        <a:bodyPr/>
        <a:lstStyle/>
        <a:p>
          <a:endParaRPr lang="en-US"/>
        </a:p>
      </dgm:t>
    </dgm:pt>
    <dgm:pt modelId="{06FD99F0-09A9-4318-8907-3F19857E872C}">
      <dgm:prSet custT="1"/>
      <dgm:spPr/>
      <dgm:t>
        <a:bodyPr/>
        <a:lstStyle/>
        <a:p>
          <a:r>
            <a:rPr lang="hr-HR" sz="2400" dirty="0"/>
            <a:t>Karlo I. nije uspio slomiti moć ostalih velikaša</a:t>
          </a:r>
          <a:endParaRPr lang="en-US" sz="2400" dirty="0"/>
        </a:p>
      </dgm:t>
    </dgm:pt>
    <dgm:pt modelId="{BBB2B13E-6F61-4BE8-81E7-AA4DC4D75966}" type="parTrans" cxnId="{5A167073-81AD-4607-9CE2-56CCB8167451}">
      <dgm:prSet/>
      <dgm:spPr/>
    </dgm:pt>
    <dgm:pt modelId="{FBF41E62-37AD-4459-9C3A-4BD34BE99FD8}" type="sibTrans" cxnId="{5A167073-81AD-4607-9CE2-56CCB8167451}">
      <dgm:prSet/>
      <dgm:spPr/>
    </dgm:pt>
    <dgm:pt modelId="{9567193F-049A-46CD-831D-0D4C10EDB5AF}">
      <dgm:prSet custT="1"/>
      <dgm:spPr/>
      <dgm:t>
        <a:bodyPr/>
        <a:lstStyle/>
        <a:p>
          <a:r>
            <a:rPr lang="hr-HR" sz="2400" dirty="0" err="1"/>
            <a:t>Bribirci</a:t>
          </a:r>
          <a:r>
            <a:rPr lang="hr-HR" sz="2400" dirty="0"/>
            <a:t> još vladaju Bribirom, </a:t>
          </a:r>
          <a:r>
            <a:rPr lang="hr-HR" sz="2400" dirty="0" err="1"/>
            <a:t>Ostrovicom</a:t>
          </a:r>
          <a:r>
            <a:rPr lang="hr-HR" sz="2400" dirty="0"/>
            <a:t> i Klisom</a:t>
          </a:r>
          <a:endParaRPr lang="en-US" sz="2400" dirty="0"/>
        </a:p>
      </dgm:t>
    </dgm:pt>
    <dgm:pt modelId="{F9170121-7F4B-4AC5-9D6D-EA8A546117A0}" type="parTrans" cxnId="{453CF213-7F47-47D6-8533-2BD3EEB9AD8B}">
      <dgm:prSet/>
      <dgm:spPr/>
    </dgm:pt>
    <dgm:pt modelId="{045E00D0-A108-4156-BCF2-8694D95F7859}" type="sibTrans" cxnId="{453CF213-7F47-47D6-8533-2BD3EEB9AD8B}">
      <dgm:prSet/>
      <dgm:spPr/>
    </dgm:pt>
    <dgm:pt modelId="{FD3C8A87-E41A-41BF-B39C-B1511E5DDF5B}">
      <dgm:prSet custT="1"/>
      <dgm:spPr/>
      <dgm:t>
        <a:bodyPr/>
        <a:lstStyle/>
        <a:p>
          <a:r>
            <a:rPr lang="hr-HR" sz="2400" dirty="0"/>
            <a:t>Knez </a:t>
          </a:r>
          <a:r>
            <a:rPr lang="hr-HR" sz="2400" dirty="0" err="1"/>
            <a:t>Nelipac</a:t>
          </a:r>
          <a:r>
            <a:rPr lang="hr-HR" sz="2400" dirty="0"/>
            <a:t> vladao Kninom, važnom utvrdom prema Jadranu</a:t>
          </a:r>
          <a:endParaRPr lang="en-US" sz="2400" dirty="0"/>
        </a:p>
      </dgm:t>
    </dgm:pt>
    <dgm:pt modelId="{EFF84568-82A7-4593-B3B2-293AED31F8A1}" type="parTrans" cxnId="{070F32D9-70C5-4566-B40A-DC5CDDD10DF2}">
      <dgm:prSet/>
      <dgm:spPr/>
    </dgm:pt>
    <dgm:pt modelId="{798F1EF0-AE89-447A-8AB4-D4F21ABAFDB8}" type="sibTrans" cxnId="{070F32D9-70C5-4566-B40A-DC5CDDD10DF2}">
      <dgm:prSet/>
      <dgm:spPr/>
    </dgm:pt>
    <dgm:pt modelId="{12B3749C-FE40-47AB-8B15-99151BA95B29}">
      <dgm:prSet custT="1"/>
      <dgm:spPr/>
      <dgm:t>
        <a:bodyPr/>
        <a:lstStyle/>
        <a:p>
          <a:r>
            <a:rPr lang="hr-HR" sz="2400" dirty="0"/>
            <a:t>Dalmatinski gradovi Trogir, Šibenik, Split i Nin priznali mletačku vlast</a:t>
          </a:r>
          <a:endParaRPr lang="en-US" sz="2400" dirty="0"/>
        </a:p>
      </dgm:t>
    </dgm:pt>
    <dgm:pt modelId="{E8203B28-C9BB-4594-B133-947E9A70C314}" type="parTrans" cxnId="{BF26AF0A-B78E-4BF5-AA1B-88B770D7BD23}">
      <dgm:prSet/>
      <dgm:spPr/>
    </dgm:pt>
    <dgm:pt modelId="{31762A36-3357-4291-9290-E5B9BBB2E214}" type="sibTrans" cxnId="{BF26AF0A-B78E-4BF5-AA1B-88B770D7BD23}">
      <dgm:prSet/>
      <dgm:spPr/>
    </dgm:pt>
    <dgm:pt modelId="{8BDD6CCC-9186-4318-BA2B-AAF183B5C384}" type="pres">
      <dgm:prSet presAssocID="{05CDD200-E520-44A4-8B30-7C9708B2D35C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hr-HR"/>
        </a:p>
      </dgm:t>
    </dgm:pt>
    <dgm:pt modelId="{161382C4-F6B8-47B1-89D6-2075F395ADEA}" type="pres">
      <dgm:prSet presAssocID="{D1AA9C2A-CE3A-4246-8EF4-85F566959231}" presName="parentText" presStyleLbl="node1" presStyleIdx="0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4E3C7AB6-E86F-4857-B20B-49ED339A4E34}" type="pres">
      <dgm:prSet presAssocID="{87B83D8C-5C18-4766-8E7C-6CC409901247}" presName="spacer" presStyleCnt="0"/>
      <dgm:spPr/>
    </dgm:pt>
    <dgm:pt modelId="{421BFE71-2A36-4446-B7D1-220D8D100A7E}" type="pres">
      <dgm:prSet presAssocID="{F2C2FEF9-9EC6-4C1B-AABE-6CE4E8F143D4}" presName="parentText" presStyleLbl="node1" presStyleIdx="1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F1738CB3-80AC-4801-8846-067DDB464D17}" type="pres">
      <dgm:prSet presAssocID="{2F2B0142-4924-4BCB-8C99-8567D57DAAE6}" presName="spacer" presStyleCnt="0"/>
      <dgm:spPr/>
    </dgm:pt>
    <dgm:pt modelId="{7AA6697E-65E0-4A81-A03D-7680FBDEBFE3}" type="pres">
      <dgm:prSet presAssocID="{06FD99F0-09A9-4318-8907-3F19857E872C}" presName="parentText" presStyleLbl="node1" presStyleIdx="2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BDDA94B1-A351-4C8C-AB03-EB7951792B5C}" type="pres">
      <dgm:prSet presAssocID="{FBF41E62-37AD-4459-9C3A-4BD34BE99FD8}" presName="spacer" presStyleCnt="0"/>
      <dgm:spPr/>
    </dgm:pt>
    <dgm:pt modelId="{E93E46D2-51F4-4E63-964D-B0AFDB381B30}" type="pres">
      <dgm:prSet presAssocID="{9567193F-049A-46CD-831D-0D4C10EDB5AF}" presName="parentText" presStyleLbl="node1" presStyleIdx="3" presStyleCnt="6" custLinFactNeighborX="-36" custLinFactNeighborY="9902">
        <dgm:presLayoutVars>
          <dgm:chMax val="0"/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14B2812D-7C64-4EF1-A6CE-EE5697A7D313}" type="pres">
      <dgm:prSet presAssocID="{045E00D0-A108-4156-BCF2-8694D95F7859}" presName="spacer" presStyleCnt="0"/>
      <dgm:spPr/>
    </dgm:pt>
    <dgm:pt modelId="{FBEACF5A-D934-4E60-A1E1-A1AA805CE118}" type="pres">
      <dgm:prSet presAssocID="{FD3C8A87-E41A-41BF-B39C-B1511E5DDF5B}" presName="parentText" presStyleLbl="node1" presStyleIdx="4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5F9B4FE0-27EE-4A46-A643-4C62AED0F9DE}" type="pres">
      <dgm:prSet presAssocID="{798F1EF0-AE89-447A-8AB4-D4F21ABAFDB8}" presName="spacer" presStyleCnt="0"/>
      <dgm:spPr/>
    </dgm:pt>
    <dgm:pt modelId="{CE896E4C-11BD-443D-A081-799869C32DA0}" type="pres">
      <dgm:prSet presAssocID="{12B3749C-FE40-47AB-8B15-99151BA95B29}" presName="parentText" presStyleLbl="node1" presStyleIdx="5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hr-HR"/>
        </a:p>
      </dgm:t>
    </dgm:pt>
  </dgm:ptLst>
  <dgm:cxnLst>
    <dgm:cxn modelId="{EDB99C0A-5752-4BF8-BF9D-8B30D6D84E47}" type="presOf" srcId="{FD3C8A87-E41A-41BF-B39C-B1511E5DDF5B}" destId="{FBEACF5A-D934-4E60-A1E1-A1AA805CE118}" srcOrd="0" destOrd="0" presId="urn:microsoft.com/office/officeart/2005/8/layout/vList2"/>
    <dgm:cxn modelId="{9575892E-5D70-4D39-BE8F-BE203D81C34B}" srcId="{05CDD200-E520-44A4-8B30-7C9708B2D35C}" destId="{F2C2FEF9-9EC6-4C1B-AABE-6CE4E8F143D4}" srcOrd="1" destOrd="0" parTransId="{0A3E13FF-4D00-4D48-B26F-FA85D3EF8CF7}" sibTransId="{2F2B0142-4924-4BCB-8C99-8567D57DAAE6}"/>
    <dgm:cxn modelId="{5A691EB9-776D-413E-96AE-E894D865E6A0}" type="presOf" srcId="{9567193F-049A-46CD-831D-0D4C10EDB5AF}" destId="{E93E46D2-51F4-4E63-964D-B0AFDB381B30}" srcOrd="0" destOrd="0" presId="urn:microsoft.com/office/officeart/2005/8/layout/vList2"/>
    <dgm:cxn modelId="{BF26AF0A-B78E-4BF5-AA1B-88B770D7BD23}" srcId="{05CDD200-E520-44A4-8B30-7C9708B2D35C}" destId="{12B3749C-FE40-47AB-8B15-99151BA95B29}" srcOrd="5" destOrd="0" parTransId="{E8203B28-C9BB-4594-B133-947E9A70C314}" sibTransId="{31762A36-3357-4291-9290-E5B9BBB2E214}"/>
    <dgm:cxn modelId="{BEB1AC40-DF2D-4274-8678-0C3C1D539D3B}" type="presOf" srcId="{06FD99F0-09A9-4318-8907-3F19857E872C}" destId="{7AA6697E-65E0-4A81-A03D-7680FBDEBFE3}" srcOrd="0" destOrd="0" presId="urn:microsoft.com/office/officeart/2005/8/layout/vList2"/>
    <dgm:cxn modelId="{3FD5DE82-A0DD-47E6-993D-96788E94AA3E}" type="presOf" srcId="{D1AA9C2A-CE3A-4246-8EF4-85F566959231}" destId="{161382C4-F6B8-47B1-89D6-2075F395ADEA}" srcOrd="0" destOrd="0" presId="urn:microsoft.com/office/officeart/2005/8/layout/vList2"/>
    <dgm:cxn modelId="{CC30D574-9127-49C9-B74B-B0CC3AC39289}" srcId="{05CDD200-E520-44A4-8B30-7C9708B2D35C}" destId="{D1AA9C2A-CE3A-4246-8EF4-85F566959231}" srcOrd="0" destOrd="0" parTransId="{2B3B0F01-BD07-49A1-9B0D-CE8FA891345D}" sibTransId="{87B83D8C-5C18-4766-8E7C-6CC409901247}"/>
    <dgm:cxn modelId="{C4279471-05E7-40FA-AB87-0390F83ED31C}" type="presOf" srcId="{12B3749C-FE40-47AB-8B15-99151BA95B29}" destId="{CE896E4C-11BD-443D-A081-799869C32DA0}" srcOrd="0" destOrd="0" presId="urn:microsoft.com/office/officeart/2005/8/layout/vList2"/>
    <dgm:cxn modelId="{3C014D53-0E01-42B6-97A1-BCD3CFCB77B5}" type="presOf" srcId="{05CDD200-E520-44A4-8B30-7C9708B2D35C}" destId="{8BDD6CCC-9186-4318-BA2B-AAF183B5C384}" srcOrd="0" destOrd="0" presId="urn:microsoft.com/office/officeart/2005/8/layout/vList2"/>
    <dgm:cxn modelId="{18995095-CDFE-4D03-B9F1-981AEBAB0D41}" type="presOf" srcId="{F2C2FEF9-9EC6-4C1B-AABE-6CE4E8F143D4}" destId="{421BFE71-2A36-4446-B7D1-220D8D100A7E}" srcOrd="0" destOrd="0" presId="urn:microsoft.com/office/officeart/2005/8/layout/vList2"/>
    <dgm:cxn modelId="{453CF213-7F47-47D6-8533-2BD3EEB9AD8B}" srcId="{05CDD200-E520-44A4-8B30-7C9708B2D35C}" destId="{9567193F-049A-46CD-831D-0D4C10EDB5AF}" srcOrd="3" destOrd="0" parTransId="{F9170121-7F4B-4AC5-9D6D-EA8A546117A0}" sibTransId="{045E00D0-A108-4156-BCF2-8694D95F7859}"/>
    <dgm:cxn modelId="{070F32D9-70C5-4566-B40A-DC5CDDD10DF2}" srcId="{05CDD200-E520-44A4-8B30-7C9708B2D35C}" destId="{FD3C8A87-E41A-41BF-B39C-B1511E5DDF5B}" srcOrd="4" destOrd="0" parTransId="{EFF84568-82A7-4593-B3B2-293AED31F8A1}" sibTransId="{798F1EF0-AE89-447A-8AB4-D4F21ABAFDB8}"/>
    <dgm:cxn modelId="{5A167073-81AD-4607-9CE2-56CCB8167451}" srcId="{05CDD200-E520-44A4-8B30-7C9708B2D35C}" destId="{06FD99F0-09A9-4318-8907-3F19857E872C}" srcOrd="2" destOrd="0" parTransId="{BBB2B13E-6F61-4BE8-81E7-AA4DC4D75966}" sibTransId="{FBF41E62-37AD-4459-9C3A-4BD34BE99FD8}"/>
    <dgm:cxn modelId="{AE34BABD-A1B0-4BB2-AB78-6CC6C204815A}" type="presParOf" srcId="{8BDD6CCC-9186-4318-BA2B-AAF183B5C384}" destId="{161382C4-F6B8-47B1-89D6-2075F395ADEA}" srcOrd="0" destOrd="0" presId="urn:microsoft.com/office/officeart/2005/8/layout/vList2"/>
    <dgm:cxn modelId="{3B0301E9-DD01-4133-A3B9-DDF7434DF9BB}" type="presParOf" srcId="{8BDD6CCC-9186-4318-BA2B-AAF183B5C384}" destId="{4E3C7AB6-E86F-4857-B20B-49ED339A4E34}" srcOrd="1" destOrd="0" presId="urn:microsoft.com/office/officeart/2005/8/layout/vList2"/>
    <dgm:cxn modelId="{616F19AB-CF09-462B-A707-797A49A2FB65}" type="presParOf" srcId="{8BDD6CCC-9186-4318-BA2B-AAF183B5C384}" destId="{421BFE71-2A36-4446-B7D1-220D8D100A7E}" srcOrd="2" destOrd="0" presId="urn:microsoft.com/office/officeart/2005/8/layout/vList2"/>
    <dgm:cxn modelId="{C60EB897-8A48-48E7-9DC3-CFFADDC3C914}" type="presParOf" srcId="{8BDD6CCC-9186-4318-BA2B-AAF183B5C384}" destId="{F1738CB3-80AC-4801-8846-067DDB464D17}" srcOrd="3" destOrd="0" presId="urn:microsoft.com/office/officeart/2005/8/layout/vList2"/>
    <dgm:cxn modelId="{63D72240-1F3B-4B6D-A241-E1570F87A048}" type="presParOf" srcId="{8BDD6CCC-9186-4318-BA2B-AAF183B5C384}" destId="{7AA6697E-65E0-4A81-A03D-7680FBDEBFE3}" srcOrd="4" destOrd="0" presId="urn:microsoft.com/office/officeart/2005/8/layout/vList2"/>
    <dgm:cxn modelId="{8B567024-CC9C-4420-8B19-20EECD611E35}" type="presParOf" srcId="{8BDD6CCC-9186-4318-BA2B-AAF183B5C384}" destId="{BDDA94B1-A351-4C8C-AB03-EB7951792B5C}" srcOrd="5" destOrd="0" presId="urn:microsoft.com/office/officeart/2005/8/layout/vList2"/>
    <dgm:cxn modelId="{FCA25EE6-7A53-4D49-87E5-A30FE0835EAB}" type="presParOf" srcId="{8BDD6CCC-9186-4318-BA2B-AAF183B5C384}" destId="{E93E46D2-51F4-4E63-964D-B0AFDB381B30}" srcOrd="6" destOrd="0" presId="urn:microsoft.com/office/officeart/2005/8/layout/vList2"/>
    <dgm:cxn modelId="{F9AD7FA9-827D-4278-A1AC-46865ADAB71B}" type="presParOf" srcId="{8BDD6CCC-9186-4318-BA2B-AAF183B5C384}" destId="{14B2812D-7C64-4EF1-A6CE-EE5697A7D313}" srcOrd="7" destOrd="0" presId="urn:microsoft.com/office/officeart/2005/8/layout/vList2"/>
    <dgm:cxn modelId="{B8F1D41A-E185-4091-B4E1-6634575CAD84}" type="presParOf" srcId="{8BDD6CCC-9186-4318-BA2B-AAF183B5C384}" destId="{FBEACF5A-D934-4E60-A1E1-A1AA805CE118}" srcOrd="8" destOrd="0" presId="urn:microsoft.com/office/officeart/2005/8/layout/vList2"/>
    <dgm:cxn modelId="{FF6560B3-7E57-42B1-BCD9-5FD1F485D013}" type="presParOf" srcId="{8BDD6CCC-9186-4318-BA2B-AAF183B5C384}" destId="{5F9B4FE0-27EE-4A46-A643-4C62AED0F9DE}" srcOrd="9" destOrd="0" presId="urn:microsoft.com/office/officeart/2005/8/layout/vList2"/>
    <dgm:cxn modelId="{9EDA779B-9418-49DE-9716-20DDA7F52B21}" type="presParOf" srcId="{8BDD6CCC-9186-4318-BA2B-AAF183B5C384}" destId="{CE896E4C-11BD-443D-A081-799869C32DA0}" srcOrd="1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B6001DC7-3214-4221-9736-DEB3487E8442}" type="doc">
      <dgm:prSet loTypeId="urn:microsoft.com/office/officeart/2005/8/layout/vList2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67689D97-B51C-48C0-8767-F68D40ABE326}">
      <dgm:prSet custT="1"/>
      <dgm:spPr/>
      <dgm:t>
        <a:bodyPr/>
        <a:lstStyle/>
        <a:p>
          <a:r>
            <a:rPr lang="hr-HR" sz="2400" dirty="0"/>
            <a:t>Ludovik I. naslijedio svoga oca Karla I.</a:t>
          </a:r>
          <a:endParaRPr lang="en-US" sz="2400" dirty="0"/>
        </a:p>
      </dgm:t>
    </dgm:pt>
    <dgm:pt modelId="{07342609-601E-4878-B24F-CF7DB7882707}" type="parTrans" cxnId="{6D724F5A-2327-4534-B2EC-5830FEA35482}">
      <dgm:prSet/>
      <dgm:spPr/>
      <dgm:t>
        <a:bodyPr/>
        <a:lstStyle/>
        <a:p>
          <a:endParaRPr lang="en-US"/>
        </a:p>
      </dgm:t>
    </dgm:pt>
    <dgm:pt modelId="{7F6DBDA2-8827-461D-8337-C7203E41BC09}" type="sibTrans" cxnId="{6D724F5A-2327-4534-B2EC-5830FEA35482}">
      <dgm:prSet/>
      <dgm:spPr/>
      <dgm:t>
        <a:bodyPr/>
        <a:lstStyle/>
        <a:p>
          <a:endParaRPr lang="en-US"/>
        </a:p>
      </dgm:t>
    </dgm:pt>
    <dgm:pt modelId="{5A4117C1-3E73-4D52-AEEA-5A104FD00097}">
      <dgm:prSet custT="1"/>
      <dgm:spPr/>
      <dgm:t>
        <a:bodyPr/>
        <a:lstStyle/>
        <a:p>
          <a:r>
            <a:rPr lang="hr-HR" sz="2400" dirty="0"/>
            <a:t>Nastavio politiku svoga oca i sukobio se sa </a:t>
          </a:r>
          <a:r>
            <a:rPr lang="hr-HR" sz="2400" dirty="0" err="1"/>
            <a:t>Nelipčićima</a:t>
          </a:r>
          <a:endParaRPr lang="en-US" sz="2400" dirty="0"/>
        </a:p>
      </dgm:t>
    </dgm:pt>
    <dgm:pt modelId="{2DCF179B-BEC3-48EC-88CC-C88CFC6D3AC3}" type="parTrans" cxnId="{7CA75154-8DDD-48FA-A6DF-4A3A87D8FD4D}">
      <dgm:prSet/>
      <dgm:spPr/>
      <dgm:t>
        <a:bodyPr/>
        <a:lstStyle/>
        <a:p>
          <a:endParaRPr lang="en-US"/>
        </a:p>
      </dgm:t>
    </dgm:pt>
    <dgm:pt modelId="{8E7DB6FD-799E-4FF2-AD9B-4A3F32E39CB2}" type="sibTrans" cxnId="{7CA75154-8DDD-48FA-A6DF-4A3A87D8FD4D}">
      <dgm:prSet/>
      <dgm:spPr/>
      <dgm:t>
        <a:bodyPr/>
        <a:lstStyle/>
        <a:p>
          <a:endParaRPr lang="en-US"/>
        </a:p>
      </dgm:t>
    </dgm:pt>
    <dgm:pt modelId="{C759D1AB-9C48-4829-B216-A8AEF3DDF41B}">
      <dgm:prSet custT="1"/>
      <dgm:spPr/>
      <dgm:t>
        <a:bodyPr/>
        <a:lstStyle/>
        <a:p>
          <a:r>
            <a:rPr lang="hr-HR" sz="2400" dirty="0"/>
            <a:t>Udovica kneza </a:t>
          </a:r>
          <a:r>
            <a:rPr lang="hr-HR" sz="2400" dirty="0" err="1"/>
            <a:t>Nelipca</a:t>
          </a:r>
          <a:r>
            <a:rPr lang="hr-HR" sz="2400" dirty="0"/>
            <a:t> predala Knin Ludoviku</a:t>
          </a:r>
          <a:endParaRPr lang="en-US" sz="2400" dirty="0"/>
        </a:p>
      </dgm:t>
    </dgm:pt>
    <dgm:pt modelId="{5D63341C-71DC-4AA8-82FE-9C2495E49612}" type="parTrans" cxnId="{D8BB2012-D619-468F-91A7-B36F8A9DEF5A}">
      <dgm:prSet/>
      <dgm:spPr/>
    </dgm:pt>
    <dgm:pt modelId="{0C158CF8-6CE2-482F-AEC2-B2DFEA03F006}" type="sibTrans" cxnId="{D8BB2012-D619-468F-91A7-B36F8A9DEF5A}">
      <dgm:prSet/>
      <dgm:spPr/>
    </dgm:pt>
    <dgm:pt modelId="{EBC3F2DD-99AC-45FB-AAFD-BD1FA1F6FD91}">
      <dgm:prSet custT="1"/>
      <dgm:spPr/>
      <dgm:t>
        <a:bodyPr/>
        <a:lstStyle/>
        <a:p>
          <a:r>
            <a:rPr lang="hr-HR" sz="2400" dirty="0"/>
            <a:t>1347. godine Šubići predali </a:t>
          </a:r>
          <a:r>
            <a:rPr lang="hr-HR" sz="2400" dirty="0" err="1"/>
            <a:t>Ostrovicu</a:t>
          </a:r>
          <a:r>
            <a:rPr lang="hr-HR" sz="2400" dirty="0"/>
            <a:t>, a zauzvrat dobili utvrdu Zrin u Slavoniji</a:t>
          </a:r>
          <a:endParaRPr lang="en-US" sz="2400" dirty="0"/>
        </a:p>
      </dgm:t>
    </dgm:pt>
    <dgm:pt modelId="{39AE5F71-2BD0-4A08-B870-2D6DF873726B}" type="parTrans" cxnId="{3349DFF4-01FD-4CE7-9F23-0A6BAAFE72CF}">
      <dgm:prSet/>
      <dgm:spPr/>
    </dgm:pt>
    <dgm:pt modelId="{3FC7CD1B-579E-499C-B9B4-CD401EB5FD9A}" type="sibTrans" cxnId="{3349DFF4-01FD-4CE7-9F23-0A6BAAFE72CF}">
      <dgm:prSet/>
      <dgm:spPr/>
    </dgm:pt>
    <dgm:pt modelId="{774F2FCA-3910-4B87-8C59-FF2217F0A226}">
      <dgm:prSet custT="1"/>
      <dgm:spPr/>
      <dgm:t>
        <a:bodyPr/>
        <a:lstStyle/>
        <a:p>
          <a:r>
            <a:rPr lang="hr-HR" sz="2400" dirty="0"/>
            <a:t>Od tada se obitelj naziva Zrinskima</a:t>
          </a:r>
          <a:endParaRPr lang="en-US" sz="2400" dirty="0"/>
        </a:p>
      </dgm:t>
    </dgm:pt>
    <dgm:pt modelId="{443430BA-1D20-483B-9C27-6FCE4B3461B6}" type="parTrans" cxnId="{4AE01044-5125-418A-9D17-6DB3D22B3BF9}">
      <dgm:prSet/>
      <dgm:spPr/>
    </dgm:pt>
    <dgm:pt modelId="{CD660522-081B-46A9-A845-FECB42626D95}" type="sibTrans" cxnId="{4AE01044-5125-418A-9D17-6DB3D22B3BF9}">
      <dgm:prSet/>
      <dgm:spPr/>
    </dgm:pt>
    <dgm:pt modelId="{179239F2-07AB-4676-838C-417B70A224E9}">
      <dgm:prSet custT="1"/>
      <dgm:spPr/>
      <dgm:t>
        <a:bodyPr/>
        <a:lstStyle/>
        <a:p>
          <a:r>
            <a:rPr lang="hr-HR" sz="2400" dirty="0"/>
            <a:t>Klis predan na upravu Ludoviku I.</a:t>
          </a:r>
          <a:endParaRPr lang="en-US" sz="2400" dirty="0"/>
        </a:p>
      </dgm:t>
    </dgm:pt>
    <dgm:pt modelId="{D6D17D78-F96B-456B-9B67-A46EBEBFA7BB}" type="parTrans" cxnId="{7636AC46-EB09-4A8D-8889-DF984B7B1BFA}">
      <dgm:prSet/>
      <dgm:spPr/>
    </dgm:pt>
    <dgm:pt modelId="{BF146D32-0360-4BF3-BE1A-327019C06BBA}" type="sibTrans" cxnId="{7636AC46-EB09-4A8D-8889-DF984B7B1BFA}">
      <dgm:prSet/>
      <dgm:spPr/>
    </dgm:pt>
    <dgm:pt modelId="{96663ED7-1CC9-4EFA-B10C-F4412C0AAE99}" type="pres">
      <dgm:prSet presAssocID="{B6001DC7-3214-4221-9736-DEB3487E8442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hr-HR"/>
        </a:p>
      </dgm:t>
    </dgm:pt>
    <dgm:pt modelId="{1FAD105C-131D-4CAF-AE36-972A7BC6A098}" type="pres">
      <dgm:prSet presAssocID="{67689D97-B51C-48C0-8767-F68D40ABE326}" presName="parentText" presStyleLbl="node1" presStyleIdx="0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4E4081BC-4D7F-45FF-A64B-5A8F9842A431}" type="pres">
      <dgm:prSet presAssocID="{7F6DBDA2-8827-461D-8337-C7203E41BC09}" presName="spacer" presStyleCnt="0"/>
      <dgm:spPr/>
    </dgm:pt>
    <dgm:pt modelId="{0A8CD73E-76A8-4F37-B4A2-10927AEB2DFC}" type="pres">
      <dgm:prSet presAssocID="{5A4117C1-3E73-4D52-AEEA-5A104FD00097}" presName="parentText" presStyleLbl="node1" presStyleIdx="1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18D40071-3647-4C1E-85E4-DA1DFD49CA78}" type="pres">
      <dgm:prSet presAssocID="{8E7DB6FD-799E-4FF2-AD9B-4A3F32E39CB2}" presName="spacer" presStyleCnt="0"/>
      <dgm:spPr/>
    </dgm:pt>
    <dgm:pt modelId="{6785945B-A173-4A07-BC4D-F1E5099F2CBA}" type="pres">
      <dgm:prSet presAssocID="{C759D1AB-9C48-4829-B216-A8AEF3DDF41B}" presName="parentText" presStyleLbl="node1" presStyleIdx="2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CDB8CDAA-B3FB-4D8D-AA55-ED83FC3CB504}" type="pres">
      <dgm:prSet presAssocID="{0C158CF8-6CE2-482F-AEC2-B2DFEA03F006}" presName="spacer" presStyleCnt="0"/>
      <dgm:spPr/>
    </dgm:pt>
    <dgm:pt modelId="{BC008209-A8B9-4AA3-8D7C-736E962A1B28}" type="pres">
      <dgm:prSet presAssocID="{EBC3F2DD-99AC-45FB-AAFD-BD1FA1F6FD91}" presName="parentText" presStyleLbl="node1" presStyleIdx="3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0C91CCFD-FA8B-4DA0-82CE-4FA160A36F32}" type="pres">
      <dgm:prSet presAssocID="{3FC7CD1B-579E-499C-B9B4-CD401EB5FD9A}" presName="spacer" presStyleCnt="0"/>
      <dgm:spPr/>
    </dgm:pt>
    <dgm:pt modelId="{8BD1B929-94AA-43D4-89FB-169DF88CAB10}" type="pres">
      <dgm:prSet presAssocID="{774F2FCA-3910-4B87-8C59-FF2217F0A226}" presName="parentText" presStyleLbl="node1" presStyleIdx="4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81D58021-33AF-43AF-A17B-B8A2F168A60F}" type="pres">
      <dgm:prSet presAssocID="{CD660522-081B-46A9-A845-FECB42626D95}" presName="spacer" presStyleCnt="0"/>
      <dgm:spPr/>
    </dgm:pt>
    <dgm:pt modelId="{001A1C4D-E255-459C-8DDC-DBA7C1ECDE6D}" type="pres">
      <dgm:prSet presAssocID="{179239F2-07AB-4676-838C-417B70A224E9}" presName="parentText" presStyleLbl="node1" presStyleIdx="5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hr-HR"/>
        </a:p>
      </dgm:t>
    </dgm:pt>
  </dgm:ptLst>
  <dgm:cxnLst>
    <dgm:cxn modelId="{6EE8610A-926D-4040-9A7B-5CAC75CB85C5}" type="presOf" srcId="{EBC3F2DD-99AC-45FB-AAFD-BD1FA1F6FD91}" destId="{BC008209-A8B9-4AA3-8D7C-736E962A1B28}" srcOrd="0" destOrd="0" presId="urn:microsoft.com/office/officeart/2005/8/layout/vList2"/>
    <dgm:cxn modelId="{73C8B183-5D79-440C-860F-6D880C341058}" type="presOf" srcId="{5A4117C1-3E73-4D52-AEEA-5A104FD00097}" destId="{0A8CD73E-76A8-4F37-B4A2-10927AEB2DFC}" srcOrd="0" destOrd="0" presId="urn:microsoft.com/office/officeart/2005/8/layout/vList2"/>
    <dgm:cxn modelId="{40E565E9-02CD-466B-8190-C9694AD9A59A}" type="presOf" srcId="{774F2FCA-3910-4B87-8C59-FF2217F0A226}" destId="{8BD1B929-94AA-43D4-89FB-169DF88CAB10}" srcOrd="0" destOrd="0" presId="urn:microsoft.com/office/officeart/2005/8/layout/vList2"/>
    <dgm:cxn modelId="{7636AC46-EB09-4A8D-8889-DF984B7B1BFA}" srcId="{B6001DC7-3214-4221-9736-DEB3487E8442}" destId="{179239F2-07AB-4676-838C-417B70A224E9}" srcOrd="5" destOrd="0" parTransId="{D6D17D78-F96B-456B-9B67-A46EBEBFA7BB}" sibTransId="{BF146D32-0360-4BF3-BE1A-327019C06BBA}"/>
    <dgm:cxn modelId="{3349DFF4-01FD-4CE7-9F23-0A6BAAFE72CF}" srcId="{B6001DC7-3214-4221-9736-DEB3487E8442}" destId="{EBC3F2DD-99AC-45FB-AAFD-BD1FA1F6FD91}" srcOrd="3" destOrd="0" parTransId="{39AE5F71-2BD0-4A08-B870-2D6DF873726B}" sibTransId="{3FC7CD1B-579E-499C-B9B4-CD401EB5FD9A}"/>
    <dgm:cxn modelId="{7CA75154-8DDD-48FA-A6DF-4A3A87D8FD4D}" srcId="{B6001DC7-3214-4221-9736-DEB3487E8442}" destId="{5A4117C1-3E73-4D52-AEEA-5A104FD00097}" srcOrd="1" destOrd="0" parTransId="{2DCF179B-BEC3-48EC-88CC-C88CFC6D3AC3}" sibTransId="{8E7DB6FD-799E-4FF2-AD9B-4A3F32E39CB2}"/>
    <dgm:cxn modelId="{A27ED641-2FD4-4FFF-A0D7-91921376601A}" type="presOf" srcId="{67689D97-B51C-48C0-8767-F68D40ABE326}" destId="{1FAD105C-131D-4CAF-AE36-972A7BC6A098}" srcOrd="0" destOrd="0" presId="urn:microsoft.com/office/officeart/2005/8/layout/vList2"/>
    <dgm:cxn modelId="{7ACAB8B8-0F08-4441-B49C-D2A8E34CAD70}" type="presOf" srcId="{B6001DC7-3214-4221-9736-DEB3487E8442}" destId="{96663ED7-1CC9-4EFA-B10C-F4412C0AAE99}" srcOrd="0" destOrd="0" presId="urn:microsoft.com/office/officeart/2005/8/layout/vList2"/>
    <dgm:cxn modelId="{4AE01044-5125-418A-9D17-6DB3D22B3BF9}" srcId="{B6001DC7-3214-4221-9736-DEB3487E8442}" destId="{774F2FCA-3910-4B87-8C59-FF2217F0A226}" srcOrd="4" destOrd="0" parTransId="{443430BA-1D20-483B-9C27-6FCE4B3461B6}" sibTransId="{CD660522-081B-46A9-A845-FECB42626D95}"/>
    <dgm:cxn modelId="{708319DC-4C02-4FCD-9406-46E2708A85E2}" type="presOf" srcId="{179239F2-07AB-4676-838C-417B70A224E9}" destId="{001A1C4D-E255-459C-8DDC-DBA7C1ECDE6D}" srcOrd="0" destOrd="0" presId="urn:microsoft.com/office/officeart/2005/8/layout/vList2"/>
    <dgm:cxn modelId="{D8BB2012-D619-468F-91A7-B36F8A9DEF5A}" srcId="{B6001DC7-3214-4221-9736-DEB3487E8442}" destId="{C759D1AB-9C48-4829-B216-A8AEF3DDF41B}" srcOrd="2" destOrd="0" parTransId="{5D63341C-71DC-4AA8-82FE-9C2495E49612}" sibTransId="{0C158CF8-6CE2-482F-AEC2-B2DFEA03F006}"/>
    <dgm:cxn modelId="{403B0193-6BDE-4943-B444-6F3B2FB29C26}" type="presOf" srcId="{C759D1AB-9C48-4829-B216-A8AEF3DDF41B}" destId="{6785945B-A173-4A07-BC4D-F1E5099F2CBA}" srcOrd="0" destOrd="0" presId="urn:microsoft.com/office/officeart/2005/8/layout/vList2"/>
    <dgm:cxn modelId="{6D724F5A-2327-4534-B2EC-5830FEA35482}" srcId="{B6001DC7-3214-4221-9736-DEB3487E8442}" destId="{67689D97-B51C-48C0-8767-F68D40ABE326}" srcOrd="0" destOrd="0" parTransId="{07342609-601E-4878-B24F-CF7DB7882707}" sibTransId="{7F6DBDA2-8827-461D-8337-C7203E41BC09}"/>
    <dgm:cxn modelId="{1B45922E-3659-4149-A568-611DEFB13E33}" type="presParOf" srcId="{96663ED7-1CC9-4EFA-B10C-F4412C0AAE99}" destId="{1FAD105C-131D-4CAF-AE36-972A7BC6A098}" srcOrd="0" destOrd="0" presId="urn:microsoft.com/office/officeart/2005/8/layout/vList2"/>
    <dgm:cxn modelId="{E8FC603B-F6C2-4758-BE3F-2FDB3AD81F9A}" type="presParOf" srcId="{96663ED7-1CC9-4EFA-B10C-F4412C0AAE99}" destId="{4E4081BC-4D7F-45FF-A64B-5A8F9842A431}" srcOrd="1" destOrd="0" presId="urn:microsoft.com/office/officeart/2005/8/layout/vList2"/>
    <dgm:cxn modelId="{A2B2CC5D-F69E-4DBC-A7F0-34998EEF9A7D}" type="presParOf" srcId="{96663ED7-1CC9-4EFA-B10C-F4412C0AAE99}" destId="{0A8CD73E-76A8-4F37-B4A2-10927AEB2DFC}" srcOrd="2" destOrd="0" presId="urn:microsoft.com/office/officeart/2005/8/layout/vList2"/>
    <dgm:cxn modelId="{70520647-02AB-4139-8407-3455DA6900FE}" type="presParOf" srcId="{96663ED7-1CC9-4EFA-B10C-F4412C0AAE99}" destId="{18D40071-3647-4C1E-85E4-DA1DFD49CA78}" srcOrd="3" destOrd="0" presId="urn:microsoft.com/office/officeart/2005/8/layout/vList2"/>
    <dgm:cxn modelId="{A7D5EDC6-F928-4997-AF1D-E577C7B295D0}" type="presParOf" srcId="{96663ED7-1CC9-4EFA-B10C-F4412C0AAE99}" destId="{6785945B-A173-4A07-BC4D-F1E5099F2CBA}" srcOrd="4" destOrd="0" presId="urn:microsoft.com/office/officeart/2005/8/layout/vList2"/>
    <dgm:cxn modelId="{B974A99A-2812-4FB2-9EAC-E9ADED0374F9}" type="presParOf" srcId="{96663ED7-1CC9-4EFA-B10C-F4412C0AAE99}" destId="{CDB8CDAA-B3FB-4D8D-AA55-ED83FC3CB504}" srcOrd="5" destOrd="0" presId="urn:microsoft.com/office/officeart/2005/8/layout/vList2"/>
    <dgm:cxn modelId="{E9F3FA17-6953-4A51-862B-0F4C322EAE79}" type="presParOf" srcId="{96663ED7-1CC9-4EFA-B10C-F4412C0AAE99}" destId="{BC008209-A8B9-4AA3-8D7C-736E962A1B28}" srcOrd="6" destOrd="0" presId="urn:microsoft.com/office/officeart/2005/8/layout/vList2"/>
    <dgm:cxn modelId="{CB1B7472-D503-4C2D-8687-32C680AAC587}" type="presParOf" srcId="{96663ED7-1CC9-4EFA-B10C-F4412C0AAE99}" destId="{0C91CCFD-FA8B-4DA0-82CE-4FA160A36F32}" srcOrd="7" destOrd="0" presId="urn:microsoft.com/office/officeart/2005/8/layout/vList2"/>
    <dgm:cxn modelId="{764A36DA-269E-4AC8-8530-05385425A44C}" type="presParOf" srcId="{96663ED7-1CC9-4EFA-B10C-F4412C0AAE99}" destId="{8BD1B929-94AA-43D4-89FB-169DF88CAB10}" srcOrd="8" destOrd="0" presId="urn:microsoft.com/office/officeart/2005/8/layout/vList2"/>
    <dgm:cxn modelId="{D6D82DDD-7C61-45DE-AF7A-C9BF187947A9}" type="presParOf" srcId="{96663ED7-1CC9-4EFA-B10C-F4412C0AAE99}" destId="{81D58021-33AF-43AF-A17B-B8A2F168A60F}" srcOrd="9" destOrd="0" presId="urn:microsoft.com/office/officeart/2005/8/layout/vList2"/>
    <dgm:cxn modelId="{4334E87C-04D6-4048-9B56-1A0BE8838586}" type="presParOf" srcId="{96663ED7-1CC9-4EFA-B10C-F4412C0AAE99}" destId="{001A1C4D-E255-459C-8DDC-DBA7C1ECDE6D}" srcOrd="1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3F95817D-EEF9-48F9-959E-9FC780CD5E66}" type="doc">
      <dgm:prSet loTypeId="urn:microsoft.com/office/officeart/2005/8/layout/vList2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0DFB0522-E1E3-40E8-B7EC-5C597D67EFB0}">
      <dgm:prSet custT="1"/>
      <dgm:spPr/>
      <dgm:t>
        <a:bodyPr/>
        <a:lstStyle/>
        <a:p>
          <a:r>
            <a:rPr lang="hr-HR" sz="2400" dirty="0"/>
            <a:t>1356. godine pohod kralja na Dalmaciju</a:t>
          </a:r>
          <a:endParaRPr lang="en-US" sz="2400" dirty="0"/>
        </a:p>
      </dgm:t>
    </dgm:pt>
    <dgm:pt modelId="{2635D7E5-DBD0-419E-BE74-B21DA120E681}" type="parTrans" cxnId="{C5123EE9-213A-4376-9C2B-6EC314D64589}">
      <dgm:prSet/>
      <dgm:spPr/>
      <dgm:t>
        <a:bodyPr/>
        <a:lstStyle/>
        <a:p>
          <a:endParaRPr lang="en-US"/>
        </a:p>
      </dgm:t>
    </dgm:pt>
    <dgm:pt modelId="{4F41B568-2474-46B8-BF08-EAA722601540}" type="sibTrans" cxnId="{C5123EE9-213A-4376-9C2B-6EC314D64589}">
      <dgm:prSet/>
      <dgm:spPr/>
      <dgm:t>
        <a:bodyPr/>
        <a:lstStyle/>
        <a:p>
          <a:endParaRPr lang="en-US"/>
        </a:p>
      </dgm:t>
    </dgm:pt>
    <dgm:pt modelId="{7F451F5D-F130-4C01-A510-515ABF6C4976}">
      <dgm:prSet custT="1"/>
      <dgm:spPr/>
      <dgm:t>
        <a:bodyPr/>
        <a:lstStyle/>
        <a:p>
          <a:r>
            <a:rPr lang="hr-HR" sz="2400" dirty="0"/>
            <a:t>Dalmatinski gradovi istjerali mletačke knezove i priznali Ludovika I. za kralja</a:t>
          </a:r>
          <a:endParaRPr lang="en-US" sz="2400" dirty="0"/>
        </a:p>
      </dgm:t>
    </dgm:pt>
    <dgm:pt modelId="{977BD7F0-DA6E-4C1B-BE78-0E7D677E562A}" type="parTrans" cxnId="{928C46BF-49C6-41A8-9017-2E26AF71D2A8}">
      <dgm:prSet/>
      <dgm:spPr/>
      <dgm:t>
        <a:bodyPr/>
        <a:lstStyle/>
        <a:p>
          <a:endParaRPr lang="en-US"/>
        </a:p>
      </dgm:t>
    </dgm:pt>
    <dgm:pt modelId="{50AA2AAD-ED92-405E-8D07-8EFFB3C0431D}" type="sibTrans" cxnId="{928C46BF-49C6-41A8-9017-2E26AF71D2A8}">
      <dgm:prSet/>
      <dgm:spPr/>
      <dgm:t>
        <a:bodyPr/>
        <a:lstStyle/>
        <a:p>
          <a:endParaRPr lang="en-US"/>
        </a:p>
      </dgm:t>
    </dgm:pt>
    <dgm:pt modelId="{5ABD9B79-3E58-4146-9FE3-21E56BAD6297}">
      <dgm:prSet custT="1"/>
      <dgm:spPr/>
      <dgm:t>
        <a:bodyPr/>
        <a:lstStyle/>
        <a:p>
          <a:r>
            <a:rPr lang="hr-HR" sz="2400" dirty="0"/>
            <a:t>1358. godine potpisan mir u Zadru</a:t>
          </a:r>
          <a:endParaRPr lang="en-US" sz="2400" dirty="0"/>
        </a:p>
      </dgm:t>
    </dgm:pt>
    <dgm:pt modelId="{65D55CBE-539B-45B2-BD7C-30305CDF687D}" type="parTrans" cxnId="{401B9EAB-4347-424C-B7C8-D98A760200D0}">
      <dgm:prSet/>
      <dgm:spPr/>
      <dgm:t>
        <a:bodyPr/>
        <a:lstStyle/>
        <a:p>
          <a:endParaRPr lang="hr-HR"/>
        </a:p>
      </dgm:t>
    </dgm:pt>
    <dgm:pt modelId="{2274D7FB-DA38-41AC-BF5B-7848A6692C19}" type="sibTrans" cxnId="{401B9EAB-4347-424C-B7C8-D98A760200D0}">
      <dgm:prSet/>
      <dgm:spPr/>
      <dgm:t>
        <a:bodyPr/>
        <a:lstStyle/>
        <a:p>
          <a:endParaRPr lang="hr-HR"/>
        </a:p>
      </dgm:t>
    </dgm:pt>
    <dgm:pt modelId="{4A76EDE3-D602-4DA0-AAE6-092142F6F0E9}">
      <dgm:prSet custT="1"/>
      <dgm:spPr/>
      <dgm:t>
        <a:bodyPr/>
        <a:lstStyle/>
        <a:p>
          <a:r>
            <a:rPr lang="hr-HR" sz="2400" dirty="0"/>
            <a:t>Venecija se odrekla </a:t>
          </a:r>
          <a:r>
            <a:rPr lang="hr-HR" sz="2400" dirty="0" err="1"/>
            <a:t>istočnojadranskih</a:t>
          </a:r>
          <a:r>
            <a:rPr lang="hr-HR" sz="2400" dirty="0"/>
            <a:t> posjeda, a dužd naslova nad njima</a:t>
          </a:r>
          <a:endParaRPr lang="en-US" sz="2400" dirty="0"/>
        </a:p>
      </dgm:t>
    </dgm:pt>
    <dgm:pt modelId="{D6D8C72A-8ED8-42F5-914D-230D3CED59E7}" type="parTrans" cxnId="{8D9559EF-467A-4C45-A47C-C47B5AC271A4}">
      <dgm:prSet/>
      <dgm:spPr/>
      <dgm:t>
        <a:bodyPr/>
        <a:lstStyle/>
        <a:p>
          <a:endParaRPr lang="hr-HR"/>
        </a:p>
      </dgm:t>
    </dgm:pt>
    <dgm:pt modelId="{EF1A34AC-8361-429E-93DE-C0EFE63B18D8}" type="sibTrans" cxnId="{8D9559EF-467A-4C45-A47C-C47B5AC271A4}">
      <dgm:prSet/>
      <dgm:spPr/>
      <dgm:t>
        <a:bodyPr/>
        <a:lstStyle/>
        <a:p>
          <a:endParaRPr lang="hr-HR"/>
        </a:p>
      </dgm:t>
    </dgm:pt>
    <dgm:pt modelId="{CB55851F-3DA4-4299-BFAB-A01CA4BB9D34}">
      <dgm:prSet custT="1"/>
      <dgm:spPr/>
      <dgm:t>
        <a:bodyPr/>
        <a:lstStyle/>
        <a:p>
          <a:r>
            <a:rPr lang="hr-HR" sz="2400" dirty="0"/>
            <a:t>Svi gradovi od </a:t>
          </a:r>
          <a:r>
            <a:rPr lang="hr-HR" sz="2400" dirty="0" err="1"/>
            <a:t>Osora</a:t>
          </a:r>
          <a:r>
            <a:rPr lang="hr-HR" sz="2400" dirty="0"/>
            <a:t> i Krka do Dubrovnika priznali vlast Anžuvinaca</a:t>
          </a:r>
          <a:endParaRPr lang="en-US" sz="2400" dirty="0"/>
        </a:p>
      </dgm:t>
    </dgm:pt>
    <dgm:pt modelId="{B5A18ECE-966D-4232-8D4D-C359F410FE9C}" type="parTrans" cxnId="{7DE2F705-6E20-4D88-8A52-0F1C38CE09E0}">
      <dgm:prSet/>
      <dgm:spPr/>
      <dgm:t>
        <a:bodyPr/>
        <a:lstStyle/>
        <a:p>
          <a:endParaRPr lang="hr-HR"/>
        </a:p>
      </dgm:t>
    </dgm:pt>
    <dgm:pt modelId="{8E0881AC-213F-4B0C-AD40-894C3A03C261}" type="sibTrans" cxnId="{7DE2F705-6E20-4D88-8A52-0F1C38CE09E0}">
      <dgm:prSet/>
      <dgm:spPr/>
      <dgm:t>
        <a:bodyPr/>
        <a:lstStyle/>
        <a:p>
          <a:endParaRPr lang="hr-HR"/>
        </a:p>
      </dgm:t>
    </dgm:pt>
    <dgm:pt modelId="{E3EA6F05-53D9-4CB1-BE3D-B37F3C76D5B3}">
      <dgm:prSet custT="1"/>
      <dgm:spPr/>
      <dgm:t>
        <a:bodyPr/>
        <a:lstStyle/>
        <a:p>
          <a:r>
            <a:rPr lang="hr-HR" sz="2400" dirty="0"/>
            <a:t>Ujedinjenje vrlo važno za daljnji razvoj Hrvatske</a:t>
          </a:r>
          <a:endParaRPr lang="en-US" sz="2400" dirty="0"/>
        </a:p>
      </dgm:t>
    </dgm:pt>
    <dgm:pt modelId="{D5E8DA03-978C-453B-8BB6-C02CF911D85F}" type="parTrans" cxnId="{DFC84FBB-15FD-457C-A3E4-B9795E73FB7B}">
      <dgm:prSet/>
      <dgm:spPr/>
      <dgm:t>
        <a:bodyPr/>
        <a:lstStyle/>
        <a:p>
          <a:endParaRPr lang="hr-HR"/>
        </a:p>
      </dgm:t>
    </dgm:pt>
    <dgm:pt modelId="{81DAAC87-66DA-4D7D-9A32-354DAE624871}" type="sibTrans" cxnId="{DFC84FBB-15FD-457C-A3E4-B9795E73FB7B}">
      <dgm:prSet/>
      <dgm:spPr/>
      <dgm:t>
        <a:bodyPr/>
        <a:lstStyle/>
        <a:p>
          <a:endParaRPr lang="hr-HR"/>
        </a:p>
      </dgm:t>
    </dgm:pt>
    <dgm:pt modelId="{928328BD-3FFB-4509-9CD5-8F137FF8348C}" type="pres">
      <dgm:prSet presAssocID="{3F95817D-EEF9-48F9-959E-9FC780CD5E66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hr-HR"/>
        </a:p>
      </dgm:t>
    </dgm:pt>
    <dgm:pt modelId="{8A353578-5655-437A-A3F5-A2700546485C}" type="pres">
      <dgm:prSet presAssocID="{0DFB0522-E1E3-40E8-B7EC-5C597D67EFB0}" presName="parentText" presStyleLbl="node1" presStyleIdx="0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CCE53A6C-71C2-4118-9C64-EEDF4749ECD4}" type="pres">
      <dgm:prSet presAssocID="{4F41B568-2474-46B8-BF08-EAA722601540}" presName="spacer" presStyleCnt="0"/>
      <dgm:spPr/>
    </dgm:pt>
    <dgm:pt modelId="{134B37DE-75E3-442D-98C4-6B79CB428BE0}" type="pres">
      <dgm:prSet presAssocID="{7F451F5D-F130-4C01-A510-515ABF6C4976}" presName="parentText" presStyleLbl="node1" presStyleIdx="1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097953CE-CF21-4234-BA43-F5BAF1507B5A}" type="pres">
      <dgm:prSet presAssocID="{50AA2AAD-ED92-405E-8D07-8EFFB3C0431D}" presName="spacer" presStyleCnt="0"/>
      <dgm:spPr/>
    </dgm:pt>
    <dgm:pt modelId="{5EA956CB-1B1A-4F5B-B64B-BDF60580EF8A}" type="pres">
      <dgm:prSet presAssocID="{5ABD9B79-3E58-4146-9FE3-21E56BAD6297}" presName="parentText" presStyleLbl="node1" presStyleIdx="2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5400F467-AE81-488B-9A16-C912D9C24FEE}" type="pres">
      <dgm:prSet presAssocID="{2274D7FB-DA38-41AC-BF5B-7848A6692C19}" presName="spacer" presStyleCnt="0"/>
      <dgm:spPr/>
    </dgm:pt>
    <dgm:pt modelId="{08E4ACBE-95B6-41B3-9BF0-65DB72DF420D}" type="pres">
      <dgm:prSet presAssocID="{4A76EDE3-D602-4DA0-AAE6-092142F6F0E9}" presName="parentText" presStyleLbl="node1" presStyleIdx="3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068B2239-4587-4D8F-951F-1E00147B584E}" type="pres">
      <dgm:prSet presAssocID="{EF1A34AC-8361-429E-93DE-C0EFE63B18D8}" presName="spacer" presStyleCnt="0"/>
      <dgm:spPr/>
    </dgm:pt>
    <dgm:pt modelId="{36A6B337-9C69-46DB-8152-5B6E084F62F2}" type="pres">
      <dgm:prSet presAssocID="{CB55851F-3DA4-4299-BFAB-A01CA4BB9D34}" presName="parentText" presStyleLbl="node1" presStyleIdx="4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6033F254-1239-4946-A0C1-38B0044DA7F9}" type="pres">
      <dgm:prSet presAssocID="{8E0881AC-213F-4B0C-AD40-894C3A03C261}" presName="spacer" presStyleCnt="0"/>
      <dgm:spPr/>
    </dgm:pt>
    <dgm:pt modelId="{B0FBD9F7-F60A-4FFC-959D-E56A1EE9894D}" type="pres">
      <dgm:prSet presAssocID="{E3EA6F05-53D9-4CB1-BE3D-B37F3C76D5B3}" presName="parentText" presStyleLbl="node1" presStyleIdx="5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hr-HR"/>
        </a:p>
      </dgm:t>
    </dgm:pt>
  </dgm:ptLst>
  <dgm:cxnLst>
    <dgm:cxn modelId="{92C4268D-19BC-460D-875A-1A3FB50FAF12}" type="presOf" srcId="{4A76EDE3-D602-4DA0-AAE6-092142F6F0E9}" destId="{08E4ACBE-95B6-41B3-9BF0-65DB72DF420D}" srcOrd="0" destOrd="0" presId="urn:microsoft.com/office/officeart/2005/8/layout/vList2"/>
    <dgm:cxn modelId="{E6C91B02-F5CD-44C2-B9A5-1B7F47BF3F1D}" type="presOf" srcId="{5ABD9B79-3E58-4146-9FE3-21E56BAD6297}" destId="{5EA956CB-1B1A-4F5B-B64B-BDF60580EF8A}" srcOrd="0" destOrd="0" presId="urn:microsoft.com/office/officeart/2005/8/layout/vList2"/>
    <dgm:cxn modelId="{DFC84FBB-15FD-457C-A3E4-B9795E73FB7B}" srcId="{3F95817D-EEF9-48F9-959E-9FC780CD5E66}" destId="{E3EA6F05-53D9-4CB1-BE3D-B37F3C76D5B3}" srcOrd="5" destOrd="0" parTransId="{D5E8DA03-978C-453B-8BB6-C02CF911D85F}" sibTransId="{81DAAC87-66DA-4D7D-9A32-354DAE624871}"/>
    <dgm:cxn modelId="{C5123EE9-213A-4376-9C2B-6EC314D64589}" srcId="{3F95817D-EEF9-48F9-959E-9FC780CD5E66}" destId="{0DFB0522-E1E3-40E8-B7EC-5C597D67EFB0}" srcOrd="0" destOrd="0" parTransId="{2635D7E5-DBD0-419E-BE74-B21DA120E681}" sibTransId="{4F41B568-2474-46B8-BF08-EAA722601540}"/>
    <dgm:cxn modelId="{D6F0C84D-5D83-4D7A-AA1E-8F143985E50C}" type="presOf" srcId="{E3EA6F05-53D9-4CB1-BE3D-B37F3C76D5B3}" destId="{B0FBD9F7-F60A-4FFC-959D-E56A1EE9894D}" srcOrd="0" destOrd="0" presId="urn:microsoft.com/office/officeart/2005/8/layout/vList2"/>
    <dgm:cxn modelId="{7DE2F705-6E20-4D88-8A52-0F1C38CE09E0}" srcId="{3F95817D-EEF9-48F9-959E-9FC780CD5E66}" destId="{CB55851F-3DA4-4299-BFAB-A01CA4BB9D34}" srcOrd="4" destOrd="0" parTransId="{B5A18ECE-966D-4232-8D4D-C359F410FE9C}" sibTransId="{8E0881AC-213F-4B0C-AD40-894C3A03C261}"/>
    <dgm:cxn modelId="{928C46BF-49C6-41A8-9017-2E26AF71D2A8}" srcId="{3F95817D-EEF9-48F9-959E-9FC780CD5E66}" destId="{7F451F5D-F130-4C01-A510-515ABF6C4976}" srcOrd="1" destOrd="0" parTransId="{977BD7F0-DA6E-4C1B-BE78-0E7D677E562A}" sibTransId="{50AA2AAD-ED92-405E-8D07-8EFFB3C0431D}"/>
    <dgm:cxn modelId="{60008FAA-EA0D-47D6-95F4-8C68632395E4}" type="presOf" srcId="{3F95817D-EEF9-48F9-959E-9FC780CD5E66}" destId="{928328BD-3FFB-4509-9CD5-8F137FF8348C}" srcOrd="0" destOrd="0" presId="urn:microsoft.com/office/officeart/2005/8/layout/vList2"/>
    <dgm:cxn modelId="{401B9EAB-4347-424C-B7C8-D98A760200D0}" srcId="{3F95817D-EEF9-48F9-959E-9FC780CD5E66}" destId="{5ABD9B79-3E58-4146-9FE3-21E56BAD6297}" srcOrd="2" destOrd="0" parTransId="{65D55CBE-539B-45B2-BD7C-30305CDF687D}" sibTransId="{2274D7FB-DA38-41AC-BF5B-7848A6692C19}"/>
    <dgm:cxn modelId="{29DEE966-B623-46CB-82A3-FA928305A62F}" type="presOf" srcId="{7F451F5D-F130-4C01-A510-515ABF6C4976}" destId="{134B37DE-75E3-442D-98C4-6B79CB428BE0}" srcOrd="0" destOrd="0" presId="urn:microsoft.com/office/officeart/2005/8/layout/vList2"/>
    <dgm:cxn modelId="{8D9559EF-467A-4C45-A47C-C47B5AC271A4}" srcId="{3F95817D-EEF9-48F9-959E-9FC780CD5E66}" destId="{4A76EDE3-D602-4DA0-AAE6-092142F6F0E9}" srcOrd="3" destOrd="0" parTransId="{D6D8C72A-8ED8-42F5-914D-230D3CED59E7}" sibTransId="{EF1A34AC-8361-429E-93DE-C0EFE63B18D8}"/>
    <dgm:cxn modelId="{7F49CA87-97C5-4CA1-AF33-478EA7950D98}" type="presOf" srcId="{0DFB0522-E1E3-40E8-B7EC-5C597D67EFB0}" destId="{8A353578-5655-437A-A3F5-A2700546485C}" srcOrd="0" destOrd="0" presId="urn:microsoft.com/office/officeart/2005/8/layout/vList2"/>
    <dgm:cxn modelId="{9DFF4907-0039-4457-A20D-E7BA8339BBCD}" type="presOf" srcId="{CB55851F-3DA4-4299-BFAB-A01CA4BB9D34}" destId="{36A6B337-9C69-46DB-8152-5B6E084F62F2}" srcOrd="0" destOrd="0" presId="urn:microsoft.com/office/officeart/2005/8/layout/vList2"/>
    <dgm:cxn modelId="{485B8A9E-A29B-4501-8930-E7BCBD30AA53}" type="presParOf" srcId="{928328BD-3FFB-4509-9CD5-8F137FF8348C}" destId="{8A353578-5655-437A-A3F5-A2700546485C}" srcOrd="0" destOrd="0" presId="urn:microsoft.com/office/officeart/2005/8/layout/vList2"/>
    <dgm:cxn modelId="{FB5D655D-B55A-40A7-8DA3-5643180A0196}" type="presParOf" srcId="{928328BD-3FFB-4509-9CD5-8F137FF8348C}" destId="{CCE53A6C-71C2-4118-9C64-EEDF4749ECD4}" srcOrd="1" destOrd="0" presId="urn:microsoft.com/office/officeart/2005/8/layout/vList2"/>
    <dgm:cxn modelId="{E22104BD-0CF2-47D4-AA88-E2927B644D34}" type="presParOf" srcId="{928328BD-3FFB-4509-9CD5-8F137FF8348C}" destId="{134B37DE-75E3-442D-98C4-6B79CB428BE0}" srcOrd="2" destOrd="0" presId="urn:microsoft.com/office/officeart/2005/8/layout/vList2"/>
    <dgm:cxn modelId="{B19FC60C-C5ED-40D1-9AB9-46109A4CA8DD}" type="presParOf" srcId="{928328BD-3FFB-4509-9CD5-8F137FF8348C}" destId="{097953CE-CF21-4234-BA43-F5BAF1507B5A}" srcOrd="3" destOrd="0" presId="urn:microsoft.com/office/officeart/2005/8/layout/vList2"/>
    <dgm:cxn modelId="{CDD54105-2A41-47B0-91B8-6E80E881D8CC}" type="presParOf" srcId="{928328BD-3FFB-4509-9CD5-8F137FF8348C}" destId="{5EA956CB-1B1A-4F5B-B64B-BDF60580EF8A}" srcOrd="4" destOrd="0" presId="urn:microsoft.com/office/officeart/2005/8/layout/vList2"/>
    <dgm:cxn modelId="{F5F36106-7A6A-4490-A582-CB5B2E589269}" type="presParOf" srcId="{928328BD-3FFB-4509-9CD5-8F137FF8348C}" destId="{5400F467-AE81-488B-9A16-C912D9C24FEE}" srcOrd="5" destOrd="0" presId="urn:microsoft.com/office/officeart/2005/8/layout/vList2"/>
    <dgm:cxn modelId="{586B0DDE-E0F8-4F9C-BCC3-F9697737BD3D}" type="presParOf" srcId="{928328BD-3FFB-4509-9CD5-8F137FF8348C}" destId="{08E4ACBE-95B6-41B3-9BF0-65DB72DF420D}" srcOrd="6" destOrd="0" presId="urn:microsoft.com/office/officeart/2005/8/layout/vList2"/>
    <dgm:cxn modelId="{135A27D8-8219-4468-A456-8D199E1C88F9}" type="presParOf" srcId="{928328BD-3FFB-4509-9CD5-8F137FF8348C}" destId="{068B2239-4587-4D8F-951F-1E00147B584E}" srcOrd="7" destOrd="0" presId="urn:microsoft.com/office/officeart/2005/8/layout/vList2"/>
    <dgm:cxn modelId="{79BD41AC-7645-48A2-B4F4-E9208C919CA2}" type="presParOf" srcId="{928328BD-3FFB-4509-9CD5-8F137FF8348C}" destId="{36A6B337-9C69-46DB-8152-5B6E084F62F2}" srcOrd="8" destOrd="0" presId="urn:microsoft.com/office/officeart/2005/8/layout/vList2"/>
    <dgm:cxn modelId="{FB083E86-006C-4CEE-A975-A8D5063DD17E}" type="presParOf" srcId="{928328BD-3FFB-4509-9CD5-8F137FF8348C}" destId="{6033F254-1239-4946-A0C1-38B0044DA7F9}" srcOrd="9" destOrd="0" presId="urn:microsoft.com/office/officeart/2005/8/layout/vList2"/>
    <dgm:cxn modelId="{2D0C74C3-BAE6-405C-BB82-70BD0D9AF0E0}" type="presParOf" srcId="{928328BD-3FFB-4509-9CD5-8F137FF8348C}" destId="{B0FBD9F7-F60A-4FFC-959D-E56A1EE9894D}" srcOrd="1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D0AE0EB3-5C4C-4FF5-8699-382AA2194872}">
      <dsp:nvSpPr>
        <dsp:cNvPr id="0" name=""/>
        <dsp:cNvSpPr/>
      </dsp:nvSpPr>
      <dsp:spPr>
        <a:xfrm>
          <a:off x="0" y="34159"/>
          <a:ext cx="5961345" cy="119808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400" kern="1200" dirty="0"/>
            <a:t>Uspon hrvatskih velikaških obitelji u XII. stoljeću</a:t>
          </a:r>
          <a:endParaRPr lang="en-US" sz="2400" kern="1200" dirty="0"/>
        </a:p>
      </dsp:txBody>
      <dsp:txXfrm>
        <a:off x="0" y="34159"/>
        <a:ext cx="5961345" cy="1198080"/>
      </dsp:txXfrm>
    </dsp:sp>
    <dsp:sp modelId="{7AC3831A-63EC-405B-B31D-EF5B5762F525}">
      <dsp:nvSpPr>
        <dsp:cNvPr id="0" name=""/>
        <dsp:cNvSpPr/>
      </dsp:nvSpPr>
      <dsp:spPr>
        <a:xfrm>
          <a:off x="0" y="1416559"/>
          <a:ext cx="5961345" cy="1198080"/>
        </a:xfrm>
        <a:prstGeom prst="roundRect">
          <a:avLst/>
        </a:prstGeom>
        <a:solidFill>
          <a:schemeClr val="accent2">
            <a:hueOff val="1560506"/>
            <a:satOff val="-1946"/>
            <a:lumOff val="45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400" kern="1200" dirty="0"/>
            <a:t>Veliki utjecaj imale na iduća razdoblja hrvatske povijesti</a:t>
          </a:r>
          <a:endParaRPr lang="en-US" sz="2400" kern="1200" dirty="0"/>
        </a:p>
      </dsp:txBody>
      <dsp:txXfrm>
        <a:off x="0" y="1416559"/>
        <a:ext cx="5961345" cy="1198080"/>
      </dsp:txXfrm>
    </dsp:sp>
    <dsp:sp modelId="{F7B2BC8D-81E0-4F63-9242-3AE11C990A88}">
      <dsp:nvSpPr>
        <dsp:cNvPr id="0" name=""/>
        <dsp:cNvSpPr/>
      </dsp:nvSpPr>
      <dsp:spPr>
        <a:xfrm>
          <a:off x="0" y="2798960"/>
          <a:ext cx="5961345" cy="1198080"/>
        </a:xfrm>
        <a:prstGeom prst="roundRect">
          <a:avLst/>
        </a:prstGeom>
        <a:solidFill>
          <a:schemeClr val="accent2">
            <a:hueOff val="3121013"/>
            <a:satOff val="-3893"/>
            <a:lumOff val="915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400" kern="1200" dirty="0"/>
            <a:t>Na čelu Neretvanske kneževine bila obitelj Kačić</a:t>
          </a:r>
          <a:endParaRPr lang="en-US" sz="2400" kern="1200" dirty="0"/>
        </a:p>
      </dsp:txBody>
      <dsp:txXfrm>
        <a:off x="0" y="2798960"/>
        <a:ext cx="5961345" cy="1198080"/>
      </dsp:txXfrm>
    </dsp:sp>
    <dsp:sp modelId="{F305F9E1-E77C-45F2-9001-2AC387F1BBD9}">
      <dsp:nvSpPr>
        <dsp:cNvPr id="0" name=""/>
        <dsp:cNvSpPr/>
      </dsp:nvSpPr>
      <dsp:spPr>
        <a:xfrm>
          <a:off x="0" y="4181360"/>
          <a:ext cx="5961345" cy="1198080"/>
        </a:xfrm>
        <a:prstGeom prst="roundRect">
          <a:avLst/>
        </a:prstGeom>
        <a:solidFill>
          <a:schemeClr val="accent2">
            <a:hueOff val="4681519"/>
            <a:satOff val="-5839"/>
            <a:lumOff val="1373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400" kern="1200" dirty="0"/>
            <a:t>Omiš, središte obitelji</a:t>
          </a:r>
          <a:endParaRPr lang="en-US" sz="2400" kern="1200" dirty="0"/>
        </a:p>
      </dsp:txBody>
      <dsp:txXfrm>
        <a:off x="0" y="4181360"/>
        <a:ext cx="5961345" cy="1198080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23EDE355-4354-4AC6-A2DF-1D063C8F6481}">
      <dsp:nvSpPr>
        <dsp:cNvPr id="0" name=""/>
        <dsp:cNvSpPr/>
      </dsp:nvSpPr>
      <dsp:spPr>
        <a:xfrm>
          <a:off x="0" y="4523"/>
          <a:ext cx="7188695" cy="97344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400" kern="1200" dirty="0"/>
            <a:t>Šubići, knezovi bribirski vladali utvrđenim gradovima Bribirom i </a:t>
          </a:r>
          <a:r>
            <a:rPr lang="hr-HR" sz="2400" kern="1200" dirty="0" err="1"/>
            <a:t>Ostrovicom</a:t>
          </a:r>
          <a:endParaRPr lang="en-US" sz="2400" kern="1200" dirty="0"/>
        </a:p>
      </dsp:txBody>
      <dsp:txXfrm>
        <a:off x="0" y="4523"/>
        <a:ext cx="7188695" cy="973440"/>
      </dsp:txXfrm>
    </dsp:sp>
    <dsp:sp modelId="{FB78DFE9-D9F9-4713-BD78-A8B6845F6D08}">
      <dsp:nvSpPr>
        <dsp:cNvPr id="0" name=""/>
        <dsp:cNvSpPr/>
      </dsp:nvSpPr>
      <dsp:spPr>
        <a:xfrm>
          <a:off x="0" y="1127723"/>
          <a:ext cx="7188695" cy="973440"/>
        </a:xfrm>
        <a:prstGeom prst="roundRect">
          <a:avLst/>
        </a:prstGeom>
        <a:solidFill>
          <a:schemeClr val="accent2">
            <a:hueOff val="1170380"/>
            <a:satOff val="-1460"/>
            <a:lumOff val="343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400" kern="1200" dirty="0"/>
            <a:t>Početkom XIV. stoljeća vrhunac moći za kneza Pavla I.</a:t>
          </a:r>
          <a:endParaRPr lang="en-US" sz="2400" kern="1200" dirty="0"/>
        </a:p>
      </dsp:txBody>
      <dsp:txXfrm>
        <a:off x="0" y="1127723"/>
        <a:ext cx="7188695" cy="973440"/>
      </dsp:txXfrm>
    </dsp:sp>
    <dsp:sp modelId="{A1CCF256-D76A-4336-A418-03206F4ABC75}">
      <dsp:nvSpPr>
        <dsp:cNvPr id="0" name=""/>
        <dsp:cNvSpPr/>
      </dsp:nvSpPr>
      <dsp:spPr>
        <a:xfrm>
          <a:off x="0" y="2250923"/>
          <a:ext cx="7188695" cy="973440"/>
        </a:xfrm>
        <a:prstGeom prst="roundRect">
          <a:avLst/>
        </a:prstGeom>
        <a:solidFill>
          <a:schemeClr val="accent2">
            <a:hueOff val="2340759"/>
            <a:satOff val="-2919"/>
            <a:lumOff val="68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400" kern="1200" dirty="0"/>
            <a:t>Vlast se protezala od dalmatinskih gradova, preko Hrvatske do Bosne</a:t>
          </a:r>
          <a:endParaRPr lang="en-US" sz="2400" kern="1200" dirty="0"/>
        </a:p>
      </dsp:txBody>
      <dsp:txXfrm>
        <a:off x="0" y="2250923"/>
        <a:ext cx="7188695" cy="973440"/>
      </dsp:txXfrm>
    </dsp:sp>
    <dsp:sp modelId="{D4B13F00-1816-4C95-95E0-B7F4C9A3EF8E}">
      <dsp:nvSpPr>
        <dsp:cNvPr id="0" name=""/>
        <dsp:cNvSpPr/>
      </dsp:nvSpPr>
      <dsp:spPr>
        <a:xfrm>
          <a:off x="0" y="3374123"/>
          <a:ext cx="7188695" cy="973440"/>
        </a:xfrm>
        <a:prstGeom prst="roundRect">
          <a:avLst/>
        </a:prstGeom>
        <a:solidFill>
          <a:schemeClr val="accent2">
            <a:hueOff val="3511139"/>
            <a:satOff val="-4379"/>
            <a:lumOff val="103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400" kern="1200" dirty="0"/>
            <a:t>Pavle I., ban Hrvata i gospodar Bosne</a:t>
          </a:r>
          <a:endParaRPr lang="en-US" sz="2400" kern="1200" dirty="0"/>
        </a:p>
      </dsp:txBody>
      <dsp:txXfrm>
        <a:off x="0" y="3374123"/>
        <a:ext cx="7188695" cy="973440"/>
      </dsp:txXfrm>
    </dsp:sp>
    <dsp:sp modelId="{2E27FCAB-3503-4305-A248-EFD5BA1962D5}">
      <dsp:nvSpPr>
        <dsp:cNvPr id="0" name=""/>
        <dsp:cNvSpPr/>
      </dsp:nvSpPr>
      <dsp:spPr>
        <a:xfrm>
          <a:off x="0" y="4497323"/>
          <a:ext cx="7188695" cy="973440"/>
        </a:xfrm>
        <a:prstGeom prst="roundRect">
          <a:avLst/>
        </a:prstGeom>
        <a:solidFill>
          <a:schemeClr val="accent2">
            <a:hueOff val="4681519"/>
            <a:satOff val="-5839"/>
            <a:lumOff val="1373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400" kern="1200" dirty="0"/>
            <a:t>Sredinom XIV. stoljeća moć obitelji slabi</a:t>
          </a:r>
          <a:endParaRPr lang="en-US" sz="2400" kern="1200" dirty="0"/>
        </a:p>
      </dsp:txBody>
      <dsp:txXfrm>
        <a:off x="0" y="4497323"/>
        <a:ext cx="7188695" cy="973440"/>
      </dsp:txXfrm>
    </dsp:sp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F0BFD3F3-A3FD-4DAB-94D7-D55BFCD54911}">
      <dsp:nvSpPr>
        <dsp:cNvPr id="0" name=""/>
        <dsp:cNvSpPr/>
      </dsp:nvSpPr>
      <dsp:spPr>
        <a:xfrm>
          <a:off x="0" y="2058"/>
          <a:ext cx="7037387" cy="900494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400" kern="1200" dirty="0"/>
            <a:t>Knezovi krčki se pojavili u XII. stoljeću</a:t>
          </a:r>
          <a:endParaRPr lang="en-US" sz="2400" kern="1200" dirty="0"/>
        </a:p>
      </dsp:txBody>
      <dsp:txXfrm>
        <a:off x="0" y="2058"/>
        <a:ext cx="7037387" cy="900494"/>
      </dsp:txXfrm>
    </dsp:sp>
    <dsp:sp modelId="{2B1EAE20-26F2-4CC6-984E-2D6642B18D15}">
      <dsp:nvSpPr>
        <dsp:cNvPr id="0" name=""/>
        <dsp:cNvSpPr/>
      </dsp:nvSpPr>
      <dsp:spPr>
        <a:xfrm>
          <a:off x="0" y="916193"/>
          <a:ext cx="7037387" cy="900494"/>
        </a:xfrm>
        <a:prstGeom prst="roundRect">
          <a:avLst/>
        </a:prstGeom>
        <a:solidFill>
          <a:schemeClr val="accent2">
            <a:hueOff val="936304"/>
            <a:satOff val="-1168"/>
            <a:lumOff val="275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400" kern="1200" dirty="0"/>
            <a:t>Vladali Krkom kao mletački vazali</a:t>
          </a:r>
          <a:endParaRPr lang="en-US" sz="2400" kern="1200" dirty="0"/>
        </a:p>
      </dsp:txBody>
      <dsp:txXfrm>
        <a:off x="0" y="916193"/>
        <a:ext cx="7037387" cy="900494"/>
      </dsp:txXfrm>
    </dsp:sp>
    <dsp:sp modelId="{79EC774E-3B2E-4A6B-8900-C1C93AAB0C6D}">
      <dsp:nvSpPr>
        <dsp:cNvPr id="0" name=""/>
        <dsp:cNvSpPr/>
      </dsp:nvSpPr>
      <dsp:spPr>
        <a:xfrm>
          <a:off x="0" y="1830328"/>
          <a:ext cx="7037387" cy="900494"/>
        </a:xfrm>
        <a:prstGeom prst="roundRect">
          <a:avLst/>
        </a:prstGeom>
        <a:solidFill>
          <a:schemeClr val="accent2">
            <a:hueOff val="1872608"/>
            <a:satOff val="-2336"/>
            <a:lumOff val="549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400" kern="1200" dirty="0"/>
            <a:t>U XII. stoljeću šire se na hrvatsko kopno, Vinodol i Senj</a:t>
          </a:r>
          <a:endParaRPr lang="en-US" sz="2400" kern="1200" dirty="0"/>
        </a:p>
      </dsp:txBody>
      <dsp:txXfrm>
        <a:off x="0" y="1830328"/>
        <a:ext cx="7037387" cy="900494"/>
      </dsp:txXfrm>
    </dsp:sp>
    <dsp:sp modelId="{F3EBD5A3-3AA2-464E-A1BD-69ACE659E69C}">
      <dsp:nvSpPr>
        <dsp:cNvPr id="0" name=""/>
        <dsp:cNvSpPr/>
      </dsp:nvSpPr>
      <dsp:spPr>
        <a:xfrm>
          <a:off x="0" y="2744463"/>
          <a:ext cx="7037387" cy="900494"/>
        </a:xfrm>
        <a:prstGeom prst="roundRect">
          <a:avLst/>
        </a:prstGeom>
        <a:solidFill>
          <a:schemeClr val="accent2">
            <a:hueOff val="2808911"/>
            <a:satOff val="-3503"/>
            <a:lumOff val="824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400" kern="1200" dirty="0"/>
            <a:t>Modrušku županiju dobili od Bele III. Arpadovića</a:t>
          </a:r>
          <a:endParaRPr lang="en-US" sz="2400" kern="1200" dirty="0"/>
        </a:p>
      </dsp:txBody>
      <dsp:txXfrm>
        <a:off x="0" y="2744463"/>
        <a:ext cx="7037387" cy="900494"/>
      </dsp:txXfrm>
    </dsp:sp>
    <dsp:sp modelId="{7A9C11D6-AC1B-4A45-AE0A-A672CD1277CF}">
      <dsp:nvSpPr>
        <dsp:cNvPr id="0" name=""/>
        <dsp:cNvSpPr/>
      </dsp:nvSpPr>
      <dsp:spPr>
        <a:xfrm>
          <a:off x="0" y="3658598"/>
          <a:ext cx="7037387" cy="900494"/>
        </a:xfrm>
        <a:prstGeom prst="roundRect">
          <a:avLst/>
        </a:prstGeom>
        <a:solidFill>
          <a:schemeClr val="accent2">
            <a:hueOff val="3745215"/>
            <a:satOff val="-4671"/>
            <a:lumOff val="109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400" kern="1200" dirty="0"/>
            <a:t>Vinodolski zakonik 1288. godine, najstariji zakonik pisan hrvatskim jezikom i glagoljicom</a:t>
          </a:r>
          <a:endParaRPr lang="en-US" sz="2400" kern="1200" dirty="0"/>
        </a:p>
      </dsp:txBody>
      <dsp:txXfrm>
        <a:off x="0" y="3658598"/>
        <a:ext cx="7037387" cy="900494"/>
      </dsp:txXfrm>
    </dsp:sp>
    <dsp:sp modelId="{0626BC3A-165C-4F25-8907-8D89968B916B}">
      <dsp:nvSpPr>
        <dsp:cNvPr id="0" name=""/>
        <dsp:cNvSpPr/>
      </dsp:nvSpPr>
      <dsp:spPr>
        <a:xfrm>
          <a:off x="0" y="4572733"/>
          <a:ext cx="7037387" cy="900494"/>
        </a:xfrm>
        <a:prstGeom prst="roundRect">
          <a:avLst/>
        </a:prstGeom>
        <a:solidFill>
          <a:schemeClr val="accent2">
            <a:hueOff val="4681519"/>
            <a:satOff val="-5839"/>
            <a:lumOff val="1373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400" kern="1200" dirty="0"/>
            <a:t>Oko 1430. krčki knez Nikola dodaje svojem rodu naziv, Frankopani</a:t>
          </a:r>
          <a:endParaRPr lang="en-US" sz="2400" kern="1200" dirty="0"/>
        </a:p>
      </dsp:txBody>
      <dsp:txXfrm>
        <a:off x="0" y="4572733"/>
        <a:ext cx="7037387" cy="900494"/>
      </dsp:txXfrm>
    </dsp:sp>
  </dsp:spTree>
</dsp:drawing>
</file>

<file path=ppt/diagrams/drawing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197C7D05-BDDD-4842-A331-25356A10FD65}">
      <dsp:nvSpPr>
        <dsp:cNvPr id="0" name=""/>
        <dsp:cNvSpPr/>
      </dsp:nvSpPr>
      <dsp:spPr>
        <a:xfrm>
          <a:off x="0" y="26240"/>
          <a:ext cx="5961345" cy="954720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400" kern="1200" dirty="0"/>
            <a:t>Obitelj </a:t>
          </a:r>
          <a:r>
            <a:rPr lang="hr-HR" sz="2400" kern="1200" dirty="0" err="1"/>
            <a:t>Babonić</a:t>
          </a:r>
          <a:r>
            <a:rPr lang="hr-HR" sz="2400" kern="1200" dirty="0"/>
            <a:t> u Slavoniji, sredina XIII. stoljeća</a:t>
          </a:r>
          <a:endParaRPr lang="en-US" sz="2400" kern="1200" dirty="0"/>
        </a:p>
      </dsp:txBody>
      <dsp:txXfrm>
        <a:off x="0" y="26240"/>
        <a:ext cx="5961345" cy="954720"/>
      </dsp:txXfrm>
    </dsp:sp>
    <dsp:sp modelId="{CF58E51A-77B0-4BD4-A0A7-BFAC718B0305}">
      <dsp:nvSpPr>
        <dsp:cNvPr id="0" name=""/>
        <dsp:cNvSpPr/>
      </dsp:nvSpPr>
      <dsp:spPr>
        <a:xfrm>
          <a:off x="0" y="1127840"/>
          <a:ext cx="5961345" cy="954720"/>
        </a:xfrm>
        <a:prstGeom prst="roundRect">
          <a:avLst/>
        </a:prstGeom>
        <a:solidFill>
          <a:schemeClr val="accent5">
            <a:hueOff val="-2483469"/>
            <a:satOff val="9953"/>
            <a:lumOff val="2157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400" kern="1200" dirty="0"/>
            <a:t>Ime dobili po knezu </a:t>
          </a:r>
          <a:r>
            <a:rPr lang="hr-HR" sz="2400" kern="1200" dirty="0" err="1"/>
            <a:t>Babonegu</a:t>
          </a:r>
          <a:endParaRPr lang="en-US" sz="2400" kern="1200" dirty="0"/>
        </a:p>
      </dsp:txBody>
      <dsp:txXfrm>
        <a:off x="0" y="1127840"/>
        <a:ext cx="5961345" cy="954720"/>
      </dsp:txXfrm>
    </dsp:sp>
    <dsp:sp modelId="{491EFBDB-42E9-4BFF-AAE5-1785E71F29EC}">
      <dsp:nvSpPr>
        <dsp:cNvPr id="0" name=""/>
        <dsp:cNvSpPr/>
      </dsp:nvSpPr>
      <dsp:spPr>
        <a:xfrm>
          <a:off x="0" y="2229440"/>
          <a:ext cx="5961345" cy="954720"/>
        </a:xfrm>
        <a:prstGeom prst="roundRect">
          <a:avLst/>
        </a:prstGeom>
        <a:solidFill>
          <a:schemeClr val="accent5">
            <a:hueOff val="-4966938"/>
            <a:satOff val="19906"/>
            <a:lumOff val="4314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400" kern="1200" dirty="0"/>
            <a:t>Vladali prostorom južno od Save i Kupe, gotovo do rijeke Bosne</a:t>
          </a:r>
          <a:endParaRPr lang="en-US" sz="2400" kern="1200" dirty="0"/>
        </a:p>
      </dsp:txBody>
      <dsp:txXfrm>
        <a:off x="0" y="2229440"/>
        <a:ext cx="5961345" cy="954720"/>
      </dsp:txXfrm>
    </dsp:sp>
    <dsp:sp modelId="{1C8C14D2-4E6B-4862-B627-80F225E31DF4}">
      <dsp:nvSpPr>
        <dsp:cNvPr id="0" name=""/>
        <dsp:cNvSpPr/>
      </dsp:nvSpPr>
      <dsp:spPr>
        <a:xfrm>
          <a:off x="0" y="3331040"/>
          <a:ext cx="5961345" cy="954720"/>
        </a:xfrm>
        <a:prstGeom prst="roundRect">
          <a:avLst/>
        </a:prstGeom>
        <a:solidFill>
          <a:schemeClr val="accent5">
            <a:hueOff val="-7450407"/>
            <a:satOff val="29858"/>
            <a:lumOff val="6471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400" kern="1200" dirty="0"/>
            <a:t>Početkom XIV. stoljeća obitelj na vrhuncu moći</a:t>
          </a:r>
          <a:endParaRPr lang="en-US" sz="2400" kern="1200" dirty="0"/>
        </a:p>
      </dsp:txBody>
      <dsp:txXfrm>
        <a:off x="0" y="3331040"/>
        <a:ext cx="5961345" cy="954720"/>
      </dsp:txXfrm>
    </dsp:sp>
    <dsp:sp modelId="{118E7EFE-6B3C-4345-A053-401900EDF053}">
      <dsp:nvSpPr>
        <dsp:cNvPr id="0" name=""/>
        <dsp:cNvSpPr/>
      </dsp:nvSpPr>
      <dsp:spPr>
        <a:xfrm>
          <a:off x="0" y="4432640"/>
          <a:ext cx="5961345" cy="954720"/>
        </a:xfrm>
        <a:prstGeom prst="roundRect">
          <a:avLst/>
        </a:prstGeom>
        <a:solidFill>
          <a:schemeClr val="accent5">
            <a:hueOff val="-9933876"/>
            <a:satOff val="39811"/>
            <a:lumOff val="862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400" kern="1200" dirty="0"/>
            <a:t>Stjepan III. </a:t>
          </a:r>
          <a:r>
            <a:rPr lang="hr-HR" sz="2400" kern="1200" dirty="0" err="1"/>
            <a:t>Babonić</a:t>
          </a:r>
          <a:r>
            <a:rPr lang="hr-HR" sz="2400" kern="1200" dirty="0"/>
            <a:t> slavonski ban</a:t>
          </a:r>
          <a:endParaRPr lang="en-US" sz="2400" kern="1200" dirty="0"/>
        </a:p>
      </dsp:txBody>
      <dsp:txXfrm>
        <a:off x="0" y="4432640"/>
        <a:ext cx="5961345" cy="954720"/>
      </dsp:txXfrm>
    </dsp:sp>
  </dsp:spTree>
</dsp:drawing>
</file>

<file path=ppt/diagrams/drawing5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D5A124B2-13E8-41F0-AD1D-68E52B0A7FF9}">
      <dsp:nvSpPr>
        <dsp:cNvPr id="0" name=""/>
        <dsp:cNvSpPr/>
      </dsp:nvSpPr>
      <dsp:spPr>
        <a:xfrm>
          <a:off x="0" y="2058"/>
          <a:ext cx="7037387" cy="900494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400" kern="1200" dirty="0"/>
            <a:t>Hrvatsko plemstvo priznalo Karla I. za kralja</a:t>
          </a:r>
          <a:endParaRPr lang="en-US" sz="2400" kern="1200" dirty="0"/>
        </a:p>
      </dsp:txBody>
      <dsp:txXfrm>
        <a:off x="0" y="2058"/>
        <a:ext cx="7037387" cy="900494"/>
      </dsp:txXfrm>
    </dsp:sp>
    <dsp:sp modelId="{CB38D68D-86D1-4C8F-B880-876C51EF613B}">
      <dsp:nvSpPr>
        <dsp:cNvPr id="0" name=""/>
        <dsp:cNvSpPr/>
      </dsp:nvSpPr>
      <dsp:spPr>
        <a:xfrm>
          <a:off x="0" y="916193"/>
          <a:ext cx="7037387" cy="900494"/>
        </a:xfrm>
        <a:prstGeom prst="roundRect">
          <a:avLst/>
        </a:prstGeom>
        <a:solidFill>
          <a:schemeClr val="accent2">
            <a:hueOff val="936304"/>
            <a:satOff val="-1168"/>
            <a:lumOff val="275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400" kern="1200" dirty="0"/>
            <a:t>Otpor ugarskog plemstva</a:t>
          </a:r>
        </a:p>
      </dsp:txBody>
      <dsp:txXfrm>
        <a:off x="0" y="916193"/>
        <a:ext cx="7037387" cy="900494"/>
      </dsp:txXfrm>
    </dsp:sp>
    <dsp:sp modelId="{E1804BC2-1745-48D8-A4B5-289A6F33D506}">
      <dsp:nvSpPr>
        <dsp:cNvPr id="0" name=""/>
        <dsp:cNvSpPr/>
      </dsp:nvSpPr>
      <dsp:spPr>
        <a:xfrm>
          <a:off x="0" y="1830328"/>
          <a:ext cx="7037387" cy="900494"/>
        </a:xfrm>
        <a:prstGeom prst="roundRect">
          <a:avLst/>
        </a:prstGeom>
        <a:solidFill>
          <a:schemeClr val="accent2">
            <a:hueOff val="1872608"/>
            <a:satOff val="-2336"/>
            <a:lumOff val="549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400" kern="1200" dirty="0"/>
            <a:t>Zbog nedostatka posjeda Karlo I. uvodi nove poreze</a:t>
          </a:r>
        </a:p>
      </dsp:txBody>
      <dsp:txXfrm>
        <a:off x="0" y="1830328"/>
        <a:ext cx="7037387" cy="900494"/>
      </dsp:txXfrm>
    </dsp:sp>
    <dsp:sp modelId="{C534C88E-25B6-4DF2-885E-7E5B550950CD}">
      <dsp:nvSpPr>
        <dsp:cNvPr id="0" name=""/>
        <dsp:cNvSpPr/>
      </dsp:nvSpPr>
      <dsp:spPr>
        <a:xfrm>
          <a:off x="0" y="2744463"/>
          <a:ext cx="7037387" cy="900494"/>
        </a:xfrm>
        <a:prstGeom prst="roundRect">
          <a:avLst/>
        </a:prstGeom>
        <a:solidFill>
          <a:schemeClr val="accent2">
            <a:hueOff val="2808911"/>
            <a:satOff val="-3503"/>
            <a:lumOff val="824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400" kern="1200" dirty="0"/>
            <a:t>Samostalna vladavina traži i slabljenje moći velikaša (Šubića)</a:t>
          </a:r>
        </a:p>
      </dsp:txBody>
      <dsp:txXfrm>
        <a:off x="0" y="2744463"/>
        <a:ext cx="7037387" cy="900494"/>
      </dsp:txXfrm>
    </dsp:sp>
    <dsp:sp modelId="{43DEFBCB-2423-4F14-9188-6AF8A4799F97}">
      <dsp:nvSpPr>
        <dsp:cNvPr id="0" name=""/>
        <dsp:cNvSpPr/>
      </dsp:nvSpPr>
      <dsp:spPr>
        <a:xfrm>
          <a:off x="0" y="3658598"/>
          <a:ext cx="7037387" cy="900494"/>
        </a:xfrm>
        <a:prstGeom prst="roundRect">
          <a:avLst/>
        </a:prstGeom>
        <a:solidFill>
          <a:schemeClr val="accent2">
            <a:hueOff val="3745215"/>
            <a:satOff val="-4671"/>
            <a:lumOff val="109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400" kern="1200" dirty="0"/>
            <a:t>Mladen II. nije uspio održati moć Šubića</a:t>
          </a:r>
        </a:p>
      </dsp:txBody>
      <dsp:txXfrm>
        <a:off x="0" y="3658598"/>
        <a:ext cx="7037387" cy="900494"/>
      </dsp:txXfrm>
    </dsp:sp>
    <dsp:sp modelId="{8977FCC2-A05C-4DE2-8B42-CB2CB5E55A7A}">
      <dsp:nvSpPr>
        <dsp:cNvPr id="0" name=""/>
        <dsp:cNvSpPr/>
      </dsp:nvSpPr>
      <dsp:spPr>
        <a:xfrm>
          <a:off x="0" y="4572733"/>
          <a:ext cx="7037387" cy="900494"/>
        </a:xfrm>
        <a:prstGeom prst="roundRect">
          <a:avLst/>
        </a:prstGeom>
        <a:solidFill>
          <a:schemeClr val="accent2">
            <a:hueOff val="4681519"/>
            <a:satOff val="-5839"/>
            <a:lumOff val="1373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400" kern="1200" dirty="0"/>
            <a:t>U Bosni za bana postavio Stjepana II. Kotromanića</a:t>
          </a:r>
        </a:p>
      </dsp:txBody>
      <dsp:txXfrm>
        <a:off x="0" y="4572733"/>
        <a:ext cx="7037387" cy="900494"/>
      </dsp:txXfrm>
    </dsp:sp>
  </dsp:spTree>
</dsp:drawing>
</file>

<file path=ppt/diagrams/drawing6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161382C4-F6B8-47B1-89D6-2075F395ADEA}">
      <dsp:nvSpPr>
        <dsp:cNvPr id="0" name=""/>
        <dsp:cNvSpPr/>
      </dsp:nvSpPr>
      <dsp:spPr>
        <a:xfrm>
          <a:off x="0" y="2058"/>
          <a:ext cx="7037387" cy="900494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400" kern="1200" dirty="0"/>
            <a:t>Pobuna dalmatinskih gradova protiv Mladena II.</a:t>
          </a:r>
          <a:endParaRPr lang="en-US" sz="2400" kern="1200" dirty="0"/>
        </a:p>
      </dsp:txBody>
      <dsp:txXfrm>
        <a:off x="0" y="2058"/>
        <a:ext cx="7037387" cy="900494"/>
      </dsp:txXfrm>
    </dsp:sp>
    <dsp:sp modelId="{421BFE71-2A36-4446-B7D1-220D8D100A7E}">
      <dsp:nvSpPr>
        <dsp:cNvPr id="0" name=""/>
        <dsp:cNvSpPr/>
      </dsp:nvSpPr>
      <dsp:spPr>
        <a:xfrm>
          <a:off x="0" y="916193"/>
          <a:ext cx="7037387" cy="900494"/>
        </a:xfrm>
        <a:prstGeom prst="roundRect">
          <a:avLst/>
        </a:prstGeom>
        <a:solidFill>
          <a:schemeClr val="accent2">
            <a:hueOff val="936304"/>
            <a:satOff val="-1168"/>
            <a:lumOff val="275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400" kern="1200" dirty="0"/>
            <a:t>1322. godine Mladen II. poražen i odveden u Ugarsku</a:t>
          </a:r>
          <a:endParaRPr lang="en-US" sz="2400" kern="1200" dirty="0"/>
        </a:p>
      </dsp:txBody>
      <dsp:txXfrm>
        <a:off x="0" y="916193"/>
        <a:ext cx="7037387" cy="900494"/>
      </dsp:txXfrm>
    </dsp:sp>
    <dsp:sp modelId="{7AA6697E-65E0-4A81-A03D-7680FBDEBFE3}">
      <dsp:nvSpPr>
        <dsp:cNvPr id="0" name=""/>
        <dsp:cNvSpPr/>
      </dsp:nvSpPr>
      <dsp:spPr>
        <a:xfrm>
          <a:off x="0" y="1830328"/>
          <a:ext cx="7037387" cy="900494"/>
        </a:xfrm>
        <a:prstGeom prst="roundRect">
          <a:avLst/>
        </a:prstGeom>
        <a:solidFill>
          <a:schemeClr val="accent2">
            <a:hueOff val="1872608"/>
            <a:satOff val="-2336"/>
            <a:lumOff val="549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400" kern="1200" dirty="0"/>
            <a:t>Karlo I. nije uspio slomiti moć ostalih velikaša</a:t>
          </a:r>
          <a:endParaRPr lang="en-US" sz="2400" kern="1200" dirty="0"/>
        </a:p>
      </dsp:txBody>
      <dsp:txXfrm>
        <a:off x="0" y="1830328"/>
        <a:ext cx="7037387" cy="900494"/>
      </dsp:txXfrm>
    </dsp:sp>
    <dsp:sp modelId="{E93E46D2-51F4-4E63-964D-B0AFDB381B30}">
      <dsp:nvSpPr>
        <dsp:cNvPr id="0" name=""/>
        <dsp:cNvSpPr/>
      </dsp:nvSpPr>
      <dsp:spPr>
        <a:xfrm>
          <a:off x="0" y="2745814"/>
          <a:ext cx="7037387" cy="900494"/>
        </a:xfrm>
        <a:prstGeom prst="roundRect">
          <a:avLst/>
        </a:prstGeom>
        <a:solidFill>
          <a:schemeClr val="accent2">
            <a:hueOff val="2808911"/>
            <a:satOff val="-3503"/>
            <a:lumOff val="824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400" kern="1200" dirty="0" err="1"/>
            <a:t>Bribirci</a:t>
          </a:r>
          <a:r>
            <a:rPr lang="hr-HR" sz="2400" kern="1200" dirty="0"/>
            <a:t> još vladaju Bribirom, </a:t>
          </a:r>
          <a:r>
            <a:rPr lang="hr-HR" sz="2400" kern="1200" dirty="0" err="1"/>
            <a:t>Ostrovicom</a:t>
          </a:r>
          <a:r>
            <a:rPr lang="hr-HR" sz="2400" kern="1200" dirty="0"/>
            <a:t> i Klisom</a:t>
          </a:r>
          <a:endParaRPr lang="en-US" sz="2400" kern="1200" dirty="0"/>
        </a:p>
      </dsp:txBody>
      <dsp:txXfrm>
        <a:off x="0" y="2745814"/>
        <a:ext cx="7037387" cy="900494"/>
      </dsp:txXfrm>
    </dsp:sp>
    <dsp:sp modelId="{FBEACF5A-D934-4E60-A1E1-A1AA805CE118}">
      <dsp:nvSpPr>
        <dsp:cNvPr id="0" name=""/>
        <dsp:cNvSpPr/>
      </dsp:nvSpPr>
      <dsp:spPr>
        <a:xfrm>
          <a:off x="0" y="3658598"/>
          <a:ext cx="7037387" cy="900494"/>
        </a:xfrm>
        <a:prstGeom prst="roundRect">
          <a:avLst/>
        </a:prstGeom>
        <a:solidFill>
          <a:schemeClr val="accent2">
            <a:hueOff val="3745215"/>
            <a:satOff val="-4671"/>
            <a:lumOff val="109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400" kern="1200" dirty="0"/>
            <a:t>Knez </a:t>
          </a:r>
          <a:r>
            <a:rPr lang="hr-HR" sz="2400" kern="1200" dirty="0" err="1"/>
            <a:t>Nelipac</a:t>
          </a:r>
          <a:r>
            <a:rPr lang="hr-HR" sz="2400" kern="1200" dirty="0"/>
            <a:t> vladao Kninom, važnom utvrdom prema Jadranu</a:t>
          </a:r>
          <a:endParaRPr lang="en-US" sz="2400" kern="1200" dirty="0"/>
        </a:p>
      </dsp:txBody>
      <dsp:txXfrm>
        <a:off x="0" y="3658598"/>
        <a:ext cx="7037387" cy="900494"/>
      </dsp:txXfrm>
    </dsp:sp>
    <dsp:sp modelId="{CE896E4C-11BD-443D-A081-799869C32DA0}">
      <dsp:nvSpPr>
        <dsp:cNvPr id="0" name=""/>
        <dsp:cNvSpPr/>
      </dsp:nvSpPr>
      <dsp:spPr>
        <a:xfrm>
          <a:off x="0" y="4572733"/>
          <a:ext cx="7037387" cy="900494"/>
        </a:xfrm>
        <a:prstGeom prst="roundRect">
          <a:avLst/>
        </a:prstGeom>
        <a:solidFill>
          <a:schemeClr val="accent2">
            <a:hueOff val="4681519"/>
            <a:satOff val="-5839"/>
            <a:lumOff val="1373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400" kern="1200" dirty="0"/>
            <a:t>Dalmatinski gradovi Trogir, Šibenik, Split i Nin priznali mletačku vlast</a:t>
          </a:r>
          <a:endParaRPr lang="en-US" sz="2400" kern="1200" dirty="0"/>
        </a:p>
      </dsp:txBody>
      <dsp:txXfrm>
        <a:off x="0" y="4572733"/>
        <a:ext cx="7037387" cy="900494"/>
      </dsp:txXfrm>
    </dsp:sp>
  </dsp:spTree>
</dsp:drawing>
</file>

<file path=ppt/diagrams/drawing7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1FAD105C-131D-4CAF-AE36-972A7BC6A098}">
      <dsp:nvSpPr>
        <dsp:cNvPr id="0" name=""/>
        <dsp:cNvSpPr/>
      </dsp:nvSpPr>
      <dsp:spPr>
        <a:xfrm>
          <a:off x="0" y="2058"/>
          <a:ext cx="7037387" cy="900494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400" kern="1200" dirty="0"/>
            <a:t>Ludovik I. naslijedio svoga oca Karla I.</a:t>
          </a:r>
          <a:endParaRPr lang="en-US" sz="2400" kern="1200" dirty="0"/>
        </a:p>
      </dsp:txBody>
      <dsp:txXfrm>
        <a:off x="0" y="2058"/>
        <a:ext cx="7037387" cy="900494"/>
      </dsp:txXfrm>
    </dsp:sp>
    <dsp:sp modelId="{0A8CD73E-76A8-4F37-B4A2-10927AEB2DFC}">
      <dsp:nvSpPr>
        <dsp:cNvPr id="0" name=""/>
        <dsp:cNvSpPr/>
      </dsp:nvSpPr>
      <dsp:spPr>
        <a:xfrm>
          <a:off x="0" y="916193"/>
          <a:ext cx="7037387" cy="900494"/>
        </a:xfrm>
        <a:prstGeom prst="roundRect">
          <a:avLst/>
        </a:prstGeom>
        <a:solidFill>
          <a:schemeClr val="accent2">
            <a:hueOff val="936304"/>
            <a:satOff val="-1168"/>
            <a:lumOff val="275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400" kern="1200" dirty="0"/>
            <a:t>Nastavio politiku svoga oca i sukobio se sa </a:t>
          </a:r>
          <a:r>
            <a:rPr lang="hr-HR" sz="2400" kern="1200" dirty="0" err="1"/>
            <a:t>Nelipčićima</a:t>
          </a:r>
          <a:endParaRPr lang="en-US" sz="2400" kern="1200" dirty="0"/>
        </a:p>
      </dsp:txBody>
      <dsp:txXfrm>
        <a:off x="0" y="916193"/>
        <a:ext cx="7037387" cy="900494"/>
      </dsp:txXfrm>
    </dsp:sp>
    <dsp:sp modelId="{6785945B-A173-4A07-BC4D-F1E5099F2CBA}">
      <dsp:nvSpPr>
        <dsp:cNvPr id="0" name=""/>
        <dsp:cNvSpPr/>
      </dsp:nvSpPr>
      <dsp:spPr>
        <a:xfrm>
          <a:off x="0" y="1830328"/>
          <a:ext cx="7037387" cy="900494"/>
        </a:xfrm>
        <a:prstGeom prst="roundRect">
          <a:avLst/>
        </a:prstGeom>
        <a:solidFill>
          <a:schemeClr val="accent2">
            <a:hueOff val="1872608"/>
            <a:satOff val="-2336"/>
            <a:lumOff val="549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400" kern="1200" dirty="0"/>
            <a:t>Udovica kneza </a:t>
          </a:r>
          <a:r>
            <a:rPr lang="hr-HR" sz="2400" kern="1200" dirty="0" err="1"/>
            <a:t>Nelipca</a:t>
          </a:r>
          <a:r>
            <a:rPr lang="hr-HR" sz="2400" kern="1200" dirty="0"/>
            <a:t> predala Knin Ludoviku</a:t>
          </a:r>
          <a:endParaRPr lang="en-US" sz="2400" kern="1200" dirty="0"/>
        </a:p>
      </dsp:txBody>
      <dsp:txXfrm>
        <a:off x="0" y="1830328"/>
        <a:ext cx="7037387" cy="900494"/>
      </dsp:txXfrm>
    </dsp:sp>
    <dsp:sp modelId="{BC008209-A8B9-4AA3-8D7C-736E962A1B28}">
      <dsp:nvSpPr>
        <dsp:cNvPr id="0" name=""/>
        <dsp:cNvSpPr/>
      </dsp:nvSpPr>
      <dsp:spPr>
        <a:xfrm>
          <a:off x="0" y="2744463"/>
          <a:ext cx="7037387" cy="900494"/>
        </a:xfrm>
        <a:prstGeom prst="roundRect">
          <a:avLst/>
        </a:prstGeom>
        <a:solidFill>
          <a:schemeClr val="accent2">
            <a:hueOff val="2808911"/>
            <a:satOff val="-3503"/>
            <a:lumOff val="824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400" kern="1200" dirty="0"/>
            <a:t>1347. godine Šubići predali </a:t>
          </a:r>
          <a:r>
            <a:rPr lang="hr-HR" sz="2400" kern="1200" dirty="0" err="1"/>
            <a:t>Ostrovicu</a:t>
          </a:r>
          <a:r>
            <a:rPr lang="hr-HR" sz="2400" kern="1200" dirty="0"/>
            <a:t>, a zauzvrat dobili utvrdu Zrin u Slavoniji</a:t>
          </a:r>
          <a:endParaRPr lang="en-US" sz="2400" kern="1200" dirty="0"/>
        </a:p>
      </dsp:txBody>
      <dsp:txXfrm>
        <a:off x="0" y="2744463"/>
        <a:ext cx="7037387" cy="900494"/>
      </dsp:txXfrm>
    </dsp:sp>
    <dsp:sp modelId="{8BD1B929-94AA-43D4-89FB-169DF88CAB10}">
      <dsp:nvSpPr>
        <dsp:cNvPr id="0" name=""/>
        <dsp:cNvSpPr/>
      </dsp:nvSpPr>
      <dsp:spPr>
        <a:xfrm>
          <a:off x="0" y="3658598"/>
          <a:ext cx="7037387" cy="900494"/>
        </a:xfrm>
        <a:prstGeom prst="roundRect">
          <a:avLst/>
        </a:prstGeom>
        <a:solidFill>
          <a:schemeClr val="accent2">
            <a:hueOff val="3745215"/>
            <a:satOff val="-4671"/>
            <a:lumOff val="109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400" kern="1200" dirty="0"/>
            <a:t>Od tada se obitelj naziva Zrinskima</a:t>
          </a:r>
          <a:endParaRPr lang="en-US" sz="2400" kern="1200" dirty="0"/>
        </a:p>
      </dsp:txBody>
      <dsp:txXfrm>
        <a:off x="0" y="3658598"/>
        <a:ext cx="7037387" cy="900494"/>
      </dsp:txXfrm>
    </dsp:sp>
    <dsp:sp modelId="{001A1C4D-E255-459C-8DDC-DBA7C1ECDE6D}">
      <dsp:nvSpPr>
        <dsp:cNvPr id="0" name=""/>
        <dsp:cNvSpPr/>
      </dsp:nvSpPr>
      <dsp:spPr>
        <a:xfrm>
          <a:off x="0" y="4572733"/>
          <a:ext cx="7037387" cy="900494"/>
        </a:xfrm>
        <a:prstGeom prst="roundRect">
          <a:avLst/>
        </a:prstGeom>
        <a:solidFill>
          <a:schemeClr val="accent2">
            <a:hueOff val="4681519"/>
            <a:satOff val="-5839"/>
            <a:lumOff val="1373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400" kern="1200" dirty="0"/>
            <a:t>Klis predan na upravu Ludoviku I.</a:t>
          </a:r>
          <a:endParaRPr lang="en-US" sz="2400" kern="1200" dirty="0"/>
        </a:p>
      </dsp:txBody>
      <dsp:txXfrm>
        <a:off x="0" y="4572733"/>
        <a:ext cx="7037387" cy="900494"/>
      </dsp:txXfrm>
    </dsp:sp>
  </dsp:spTree>
</dsp:drawing>
</file>

<file path=ppt/diagrams/drawing8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8A353578-5655-437A-A3F5-A2700546485C}">
      <dsp:nvSpPr>
        <dsp:cNvPr id="0" name=""/>
        <dsp:cNvSpPr/>
      </dsp:nvSpPr>
      <dsp:spPr>
        <a:xfrm>
          <a:off x="0" y="2058"/>
          <a:ext cx="7037387" cy="900494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400" kern="1200" dirty="0"/>
            <a:t>1356. godine pohod kralja na Dalmaciju</a:t>
          </a:r>
          <a:endParaRPr lang="en-US" sz="2400" kern="1200" dirty="0"/>
        </a:p>
      </dsp:txBody>
      <dsp:txXfrm>
        <a:off x="0" y="2058"/>
        <a:ext cx="7037387" cy="900494"/>
      </dsp:txXfrm>
    </dsp:sp>
    <dsp:sp modelId="{134B37DE-75E3-442D-98C4-6B79CB428BE0}">
      <dsp:nvSpPr>
        <dsp:cNvPr id="0" name=""/>
        <dsp:cNvSpPr/>
      </dsp:nvSpPr>
      <dsp:spPr>
        <a:xfrm>
          <a:off x="0" y="916193"/>
          <a:ext cx="7037387" cy="900494"/>
        </a:xfrm>
        <a:prstGeom prst="roundRect">
          <a:avLst/>
        </a:prstGeom>
        <a:solidFill>
          <a:schemeClr val="accent2">
            <a:hueOff val="936304"/>
            <a:satOff val="-1168"/>
            <a:lumOff val="275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400" kern="1200" dirty="0"/>
            <a:t>Dalmatinski gradovi istjerali mletačke knezove i priznali Ludovika I. za kralja</a:t>
          </a:r>
          <a:endParaRPr lang="en-US" sz="2400" kern="1200" dirty="0"/>
        </a:p>
      </dsp:txBody>
      <dsp:txXfrm>
        <a:off x="0" y="916193"/>
        <a:ext cx="7037387" cy="900494"/>
      </dsp:txXfrm>
    </dsp:sp>
    <dsp:sp modelId="{5EA956CB-1B1A-4F5B-B64B-BDF60580EF8A}">
      <dsp:nvSpPr>
        <dsp:cNvPr id="0" name=""/>
        <dsp:cNvSpPr/>
      </dsp:nvSpPr>
      <dsp:spPr>
        <a:xfrm>
          <a:off x="0" y="1830328"/>
          <a:ext cx="7037387" cy="900494"/>
        </a:xfrm>
        <a:prstGeom prst="roundRect">
          <a:avLst/>
        </a:prstGeom>
        <a:solidFill>
          <a:schemeClr val="accent2">
            <a:hueOff val="1872608"/>
            <a:satOff val="-2336"/>
            <a:lumOff val="549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400" kern="1200" dirty="0"/>
            <a:t>1358. godine potpisan mir u Zadru</a:t>
          </a:r>
          <a:endParaRPr lang="en-US" sz="2400" kern="1200" dirty="0"/>
        </a:p>
      </dsp:txBody>
      <dsp:txXfrm>
        <a:off x="0" y="1830328"/>
        <a:ext cx="7037387" cy="900494"/>
      </dsp:txXfrm>
    </dsp:sp>
    <dsp:sp modelId="{08E4ACBE-95B6-41B3-9BF0-65DB72DF420D}">
      <dsp:nvSpPr>
        <dsp:cNvPr id="0" name=""/>
        <dsp:cNvSpPr/>
      </dsp:nvSpPr>
      <dsp:spPr>
        <a:xfrm>
          <a:off x="0" y="2744463"/>
          <a:ext cx="7037387" cy="900494"/>
        </a:xfrm>
        <a:prstGeom prst="roundRect">
          <a:avLst/>
        </a:prstGeom>
        <a:solidFill>
          <a:schemeClr val="accent2">
            <a:hueOff val="2808911"/>
            <a:satOff val="-3503"/>
            <a:lumOff val="824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400" kern="1200" dirty="0"/>
            <a:t>Venecija se odrekla </a:t>
          </a:r>
          <a:r>
            <a:rPr lang="hr-HR" sz="2400" kern="1200" dirty="0" err="1"/>
            <a:t>istočnojadranskih</a:t>
          </a:r>
          <a:r>
            <a:rPr lang="hr-HR" sz="2400" kern="1200" dirty="0"/>
            <a:t> posjeda, a dužd naslova nad njima</a:t>
          </a:r>
          <a:endParaRPr lang="en-US" sz="2400" kern="1200" dirty="0"/>
        </a:p>
      </dsp:txBody>
      <dsp:txXfrm>
        <a:off x="0" y="2744463"/>
        <a:ext cx="7037387" cy="900494"/>
      </dsp:txXfrm>
    </dsp:sp>
    <dsp:sp modelId="{36A6B337-9C69-46DB-8152-5B6E084F62F2}">
      <dsp:nvSpPr>
        <dsp:cNvPr id="0" name=""/>
        <dsp:cNvSpPr/>
      </dsp:nvSpPr>
      <dsp:spPr>
        <a:xfrm>
          <a:off x="0" y="3658598"/>
          <a:ext cx="7037387" cy="900494"/>
        </a:xfrm>
        <a:prstGeom prst="roundRect">
          <a:avLst/>
        </a:prstGeom>
        <a:solidFill>
          <a:schemeClr val="accent2">
            <a:hueOff val="3745215"/>
            <a:satOff val="-4671"/>
            <a:lumOff val="109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400" kern="1200" dirty="0"/>
            <a:t>Svi gradovi od </a:t>
          </a:r>
          <a:r>
            <a:rPr lang="hr-HR" sz="2400" kern="1200" dirty="0" err="1"/>
            <a:t>Osora</a:t>
          </a:r>
          <a:r>
            <a:rPr lang="hr-HR" sz="2400" kern="1200" dirty="0"/>
            <a:t> i Krka do Dubrovnika priznali vlast Anžuvinaca</a:t>
          </a:r>
          <a:endParaRPr lang="en-US" sz="2400" kern="1200" dirty="0"/>
        </a:p>
      </dsp:txBody>
      <dsp:txXfrm>
        <a:off x="0" y="3658598"/>
        <a:ext cx="7037387" cy="900494"/>
      </dsp:txXfrm>
    </dsp:sp>
    <dsp:sp modelId="{B0FBD9F7-F60A-4FFC-959D-E56A1EE9894D}">
      <dsp:nvSpPr>
        <dsp:cNvPr id="0" name=""/>
        <dsp:cNvSpPr/>
      </dsp:nvSpPr>
      <dsp:spPr>
        <a:xfrm>
          <a:off x="0" y="4572733"/>
          <a:ext cx="7037387" cy="900494"/>
        </a:xfrm>
        <a:prstGeom prst="roundRect">
          <a:avLst/>
        </a:prstGeom>
        <a:solidFill>
          <a:schemeClr val="accent2">
            <a:hueOff val="4681519"/>
            <a:satOff val="-5839"/>
            <a:lumOff val="1373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400" kern="1200" dirty="0"/>
            <a:t>Ujedinjenje vrlo važno za daljnji razvoj Hrvatske</a:t>
          </a:r>
          <a:endParaRPr lang="en-US" sz="2400" kern="1200" dirty="0"/>
        </a:p>
      </dsp:txBody>
      <dsp:txXfrm>
        <a:off x="0" y="4572733"/>
        <a:ext cx="7037387" cy="90049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zaglavlj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Rezervirano mjesto datum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696F594-1536-47D5-8878-591A759919D1}" type="datetimeFigureOut">
              <a:rPr lang="en-GB" smtClean="0"/>
              <a:pPr/>
              <a:t>31/08/2020</a:t>
            </a:fld>
            <a:endParaRPr lang="en-GB"/>
          </a:p>
        </p:txBody>
      </p:sp>
      <p:sp>
        <p:nvSpPr>
          <p:cNvPr id="4" name="Rezervirano mjesto slike slajd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Rezervirano mjesto bilježaka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GB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2879E3F-29EE-4978-9743-B3A9A8288DF5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8517322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r-HR" dirty="0"/>
              <a:t>Pečat obitelji Šubić s obiteljskim grbom</a:t>
            </a:r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2879E3F-29EE-4978-9743-B3A9A8288DF5}" type="slidenum">
              <a:rPr lang="en-GB" smtClean="0"/>
              <a:pPr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350866356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r-HR" dirty="0"/>
              <a:t>Ugarski kralj </a:t>
            </a:r>
            <a:r>
              <a:rPr lang="hr-HR" dirty="0" err="1"/>
              <a:t>Arpad</a:t>
            </a:r>
            <a:r>
              <a:rPr lang="hr-HR" dirty="0"/>
              <a:t>, osnivač ugarske vladarske dinastije Arpadovića</a:t>
            </a:r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2879E3F-29EE-4978-9743-B3A9A8288DF5}" type="slidenum">
              <a:rPr lang="en-GB" smtClean="0"/>
              <a:pPr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22342794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r-HR" dirty="0" err="1"/>
              <a:t>Pacta</a:t>
            </a:r>
            <a:r>
              <a:rPr lang="hr-HR" dirty="0"/>
              <a:t> </a:t>
            </a:r>
            <a:r>
              <a:rPr lang="hr-HR" dirty="0" err="1"/>
              <a:t>Conventa</a:t>
            </a:r>
            <a:endParaRPr lang="hr-HR" dirty="0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2879E3F-29EE-4978-9743-B3A9A8288DF5}" type="slidenum">
              <a:rPr lang="en-GB" smtClean="0"/>
              <a:pPr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124492500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r-HR" dirty="0"/>
              <a:t>Novi dvorac (Castel Nuovo) u Napulju, sjedište Anžuvinaca – veličanstveni renesansni portal izgradio je Lucijan Vranjanin, jedan od najpoznatijih hrvatskih renesansnih arhitekata.</a:t>
            </a:r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2879E3F-29EE-4978-9743-B3A9A8288DF5}" type="slidenum">
              <a:rPr lang="en-GB" smtClean="0"/>
              <a:pPr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203253139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r-HR" dirty="0"/>
              <a:t>Podignuta na strmoj litici, utvrda Klis bila je praktički neosvojiva.</a:t>
            </a:r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2879E3F-29EE-4978-9743-B3A9A8288DF5}" type="slidenum">
              <a:rPr lang="en-GB" smtClean="0"/>
              <a:pPr/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406748086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r-HR" dirty="0"/>
              <a:t>Ostatci utvrde Zrin.</a:t>
            </a:r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2879E3F-29EE-4978-9743-B3A9A8288DF5}" type="slidenum">
              <a:rPr lang="en-GB" smtClean="0"/>
              <a:pPr/>
              <a:t>17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168129479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r-HR" dirty="0"/>
              <a:t>Zlatni novac kralja Ludovika I. Anžuvinca</a:t>
            </a:r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2879E3F-29EE-4978-9743-B3A9A8288DF5}" type="slidenum">
              <a:rPr lang="en-GB" smtClean="0"/>
              <a:pPr/>
              <a:t>18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24545962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7C1E8A-F128-44EC-BB67-9C82EE8DCC7B}" type="datetimeFigureOut">
              <a:rPr lang="hr-HR" smtClean="0"/>
              <a:pPr/>
              <a:t>31.8.2020.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40A338-1067-4587-9CC4-6FDF45E56E35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7C1E8A-F128-44EC-BB67-9C82EE8DCC7B}" type="datetimeFigureOut">
              <a:rPr lang="hr-HR" smtClean="0"/>
              <a:pPr/>
              <a:t>31.8.2020.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40A338-1067-4587-9CC4-6FDF45E56E35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7C1E8A-F128-44EC-BB67-9C82EE8DCC7B}" type="datetimeFigureOut">
              <a:rPr lang="hr-HR" smtClean="0"/>
              <a:pPr/>
              <a:t>31.8.2020.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40A338-1067-4587-9CC4-6FDF45E56E35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7C1E8A-F128-44EC-BB67-9C82EE8DCC7B}" type="datetimeFigureOut">
              <a:rPr lang="hr-HR" smtClean="0"/>
              <a:pPr/>
              <a:t>31.8.2020.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40A338-1067-4587-9CC4-6FDF45E56E35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7C1E8A-F128-44EC-BB67-9C82EE8DCC7B}" type="datetimeFigureOut">
              <a:rPr lang="hr-HR" smtClean="0"/>
              <a:pPr/>
              <a:t>31.8.2020.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40A338-1067-4587-9CC4-6FDF45E56E35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7C1E8A-F128-44EC-BB67-9C82EE8DCC7B}" type="datetimeFigureOut">
              <a:rPr lang="hr-HR" smtClean="0"/>
              <a:pPr/>
              <a:t>31.8.2020.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40A338-1067-4587-9CC4-6FDF45E56E35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7C1E8A-F128-44EC-BB67-9C82EE8DCC7B}" type="datetimeFigureOut">
              <a:rPr lang="hr-HR" smtClean="0"/>
              <a:pPr/>
              <a:t>31.8.2020.</a:t>
            </a:fld>
            <a:endParaRPr lang="hr-H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40A338-1067-4587-9CC4-6FDF45E56E35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7C1E8A-F128-44EC-BB67-9C82EE8DCC7B}" type="datetimeFigureOut">
              <a:rPr lang="hr-HR" smtClean="0"/>
              <a:pPr/>
              <a:t>31.8.2020.</a:t>
            </a:fld>
            <a:endParaRPr lang="hr-H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40A338-1067-4587-9CC4-6FDF45E56E35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7C1E8A-F128-44EC-BB67-9C82EE8DCC7B}" type="datetimeFigureOut">
              <a:rPr lang="hr-HR" smtClean="0"/>
              <a:pPr/>
              <a:t>31.8.2020.</a:t>
            </a:fld>
            <a:endParaRPr lang="hr-H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40A338-1067-4587-9CC4-6FDF45E56E35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7C1E8A-F128-44EC-BB67-9C82EE8DCC7B}" type="datetimeFigureOut">
              <a:rPr lang="hr-HR" smtClean="0"/>
              <a:pPr/>
              <a:t>31.8.2020.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40A338-1067-4587-9CC4-6FDF45E56E35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r-H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7C1E8A-F128-44EC-BB67-9C82EE8DCC7B}" type="datetimeFigureOut">
              <a:rPr lang="hr-HR" smtClean="0"/>
              <a:pPr/>
              <a:t>31.8.2020.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40A338-1067-4587-9CC4-6FDF45E56E35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7C1E8A-F128-44EC-BB67-9C82EE8DCC7B}" type="datetimeFigureOut">
              <a:rPr lang="hr-HR" smtClean="0"/>
              <a:pPr/>
              <a:t>31.8.2020.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40A338-1067-4587-9CC4-6FDF45E56E35}" type="slidenum">
              <a:rPr lang="hr-HR" smtClean="0"/>
              <a:pPr/>
              <a:t>‹#›</a:t>
            </a:fld>
            <a:endParaRPr lang="hr-H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C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.png"/><Relationship Id="rId4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diagramLayout" Target="../diagrams/layout5.xml"/><Relationship Id="rId7" Type="http://schemas.openxmlformats.org/officeDocument/2006/relationships/image" Target="../media/image2.png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diagramLayout" Target="../diagrams/layout6.xml"/><Relationship Id="rId7" Type="http://schemas.openxmlformats.org/officeDocument/2006/relationships/image" Target="../media/image2.png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.png"/><Relationship Id="rId4" Type="http://schemas.openxmlformats.org/officeDocument/2006/relationships/image" Target="../media/image2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diagramLayout" Target="../diagrams/layout7.xml"/><Relationship Id="rId7" Type="http://schemas.openxmlformats.org/officeDocument/2006/relationships/image" Target="../media/image2.png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.png"/><Relationship Id="rId4" Type="http://schemas.openxmlformats.org/officeDocument/2006/relationships/image" Target="../media/image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.png"/><Relationship Id="rId4" Type="http://schemas.openxmlformats.org/officeDocument/2006/relationships/image" Target="../media/image2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diagramLayout" Target="../diagrams/layout8.xml"/><Relationship Id="rId7" Type="http://schemas.openxmlformats.org/officeDocument/2006/relationships/image" Target="../media/image2.png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diagramLayout" Target="../diagrams/layout1.xml"/><Relationship Id="rId7" Type="http://schemas.openxmlformats.org/officeDocument/2006/relationships/image" Target="../media/image1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diagramLayout" Target="../diagrams/layout2.xml"/><Relationship Id="rId7" Type="http://schemas.openxmlformats.org/officeDocument/2006/relationships/image" Target="../media/image1.pn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.png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diagramLayout" Target="../diagrams/layout3.xml"/><Relationship Id="rId7" Type="http://schemas.openxmlformats.org/officeDocument/2006/relationships/image" Target="../media/image1.pn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diagramLayout" Target="../diagrams/layout4.xml"/><Relationship Id="rId7" Type="http://schemas.openxmlformats.org/officeDocument/2006/relationships/image" Target="../media/image1.png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.png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\\tartar\_Razmjena\dvukelic\Klio 6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200456" y="188640"/>
            <a:ext cx="1797050" cy="469900"/>
          </a:xfrm>
          <a:prstGeom prst="rect">
            <a:avLst/>
          </a:prstGeom>
          <a:noFill/>
        </p:spPr>
      </p:pic>
      <p:pic>
        <p:nvPicPr>
          <p:cNvPr id="4" name="Slika 3">
            <a:extLst>
              <a:ext uri="{FF2B5EF4-FFF2-40B4-BE49-F238E27FC236}">
                <a16:creationId xmlns:a16="http://schemas.microsoft.com/office/drawing/2014/main" xmlns="" id="{122D0AE2-137C-404C-A4A9-515913B9C5D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583832" y="5733257"/>
            <a:ext cx="2804862" cy="1402431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xmlns="" id="{E1AA7F6F-40BB-4E0D-B829-7C08B8E6274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209800" y="1988841"/>
            <a:ext cx="7772400" cy="1102519"/>
          </a:xfrm>
        </p:spPr>
        <p:txBody>
          <a:bodyPr>
            <a:normAutofit fontScale="90000"/>
          </a:bodyPr>
          <a:lstStyle/>
          <a:p>
            <a:r>
              <a:rPr lang="hr-HR" sz="3800" dirty="0"/>
              <a:t>Hrvatsko plemstvo i nova dinastija - Anžuvinci</a:t>
            </a:r>
            <a:endParaRPr lang="hr-HR" sz="3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Subtitle 2">
            <a:extLst>
              <a:ext uri="{FF2B5EF4-FFF2-40B4-BE49-F238E27FC236}">
                <a16:creationId xmlns:a16="http://schemas.microsoft.com/office/drawing/2014/main" xmlns="" id="{CC197A78-CDB1-4189-A77D-D99F7191802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785863" y="3645024"/>
            <a:ext cx="6400800" cy="1314450"/>
          </a:xfrm>
        </p:spPr>
        <p:txBody>
          <a:bodyPr>
            <a:normAutofit lnSpcReduction="10000"/>
          </a:bodyPr>
          <a:lstStyle/>
          <a:p>
            <a:r>
              <a:rPr lang="hr-HR" sz="2800" dirty="0">
                <a:latin typeface="Arial" panose="020B0604020202020204" pitchFamily="34" charset="0"/>
                <a:cs typeface="Arial" panose="020B0604020202020204" pitchFamily="34" charset="0"/>
              </a:rPr>
              <a:t>Nastavna tema: Hrvatska u razvijenome i kasnome srednjem vijeku</a:t>
            </a:r>
          </a:p>
          <a:p>
            <a:endParaRPr lang="hr-HR" dirty="0"/>
          </a:p>
        </p:txBody>
      </p:sp>
      <p:pic>
        <p:nvPicPr>
          <p:cNvPr id="7" name="Slika 6">
            <a:extLst>
              <a:ext uri="{FF2B5EF4-FFF2-40B4-BE49-F238E27FC236}">
                <a16:creationId xmlns:a16="http://schemas.microsoft.com/office/drawing/2014/main" xmlns="" id="{6391EBD3-2C72-44FD-8497-2AB8B757E8B0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599" r="823" b="29103"/>
          <a:stretch/>
        </p:blipFill>
        <p:spPr>
          <a:xfrm>
            <a:off x="8976320" y="3596632"/>
            <a:ext cx="3215679" cy="3261618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Rectangle 32">
            <a:extLst>
              <a:ext uri="{FF2B5EF4-FFF2-40B4-BE49-F238E27FC236}">
                <a16:creationId xmlns:a16="http://schemas.microsoft.com/office/drawing/2014/main" xmlns="" id="{2E614F1C-2D93-42D0-B229-76819944992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 bwMode="white">
          <a:xfrm>
            <a:off x="7403089" y="0"/>
            <a:ext cx="4788912" cy="6858000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xmlns="" id="{818D1C62-2AB9-4765-81EB-985DE68E6B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74735" y="640081"/>
            <a:ext cx="3377183" cy="3708895"/>
          </a:xfrm>
          <a:noFill/>
        </p:spPr>
        <p:txBody>
          <a:bodyPr vert="horz" lIns="91440" tIns="45720" rIns="91440" bIns="45720" rtlCol="0" anchor="b">
            <a:normAutofit/>
          </a:bodyPr>
          <a:lstStyle/>
          <a:p>
            <a:pPr algn="l">
              <a:lnSpc>
                <a:spcPct val="90000"/>
              </a:lnSpc>
            </a:pPr>
            <a:r>
              <a:rPr lang="en-US">
                <a:solidFill>
                  <a:schemeClr val="bg1"/>
                </a:solidFill>
              </a:rPr>
              <a:t>Hrvatska u doba Anžuvinaca</a:t>
            </a:r>
          </a:p>
        </p:txBody>
      </p:sp>
      <p:pic>
        <p:nvPicPr>
          <p:cNvPr id="4" name="Slika 3" descr="Slika na kojoj se prikazuje zgrada, na otvorenom, staro, toranj&#10;&#10;Opis je automatski generiran">
            <a:extLst>
              <a:ext uri="{FF2B5EF4-FFF2-40B4-BE49-F238E27FC236}">
                <a16:creationId xmlns:a16="http://schemas.microsoft.com/office/drawing/2014/main" xmlns="" id="{5B1BAF59-ACE2-45BE-A3E8-AD5E290925C0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6483" r="11117"/>
          <a:stretch/>
        </p:blipFill>
        <p:spPr>
          <a:xfrm>
            <a:off x="20" y="10"/>
            <a:ext cx="7534636" cy="6857990"/>
          </a:xfrm>
          <a:prstGeom prst="rect">
            <a:avLst/>
          </a:prstGeom>
        </p:spPr>
      </p:pic>
      <p:pic>
        <p:nvPicPr>
          <p:cNvPr id="5" name="Slika 4">
            <a:extLst>
              <a:ext uri="{FF2B5EF4-FFF2-40B4-BE49-F238E27FC236}">
                <a16:creationId xmlns:a16="http://schemas.microsoft.com/office/drawing/2014/main" xmlns="" id="{7495751F-183E-4146-9860-943B2231F80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534656" y="6008865"/>
            <a:ext cx="2804862" cy="1402431"/>
          </a:xfrm>
          <a:prstGeom prst="rect">
            <a:avLst/>
          </a:prstGeom>
        </p:spPr>
      </p:pic>
      <p:pic>
        <p:nvPicPr>
          <p:cNvPr id="6" name="Picture 2" descr="\\tartar\_Razmjena\dvukelic\Klio 6.png">
            <a:extLst>
              <a:ext uri="{FF2B5EF4-FFF2-40B4-BE49-F238E27FC236}">
                <a16:creationId xmlns:a16="http://schemas.microsoft.com/office/drawing/2014/main" xmlns="" id="{CCCAE55E-5B4B-4CF8-BE7D-54CA5C525B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0316494" y="85091"/>
            <a:ext cx="1797050" cy="4699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50414627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>
            <a:extLst>
              <a:ext uri="{FF2B5EF4-FFF2-40B4-BE49-F238E27FC236}">
                <a16:creationId xmlns:a16="http://schemas.microsoft.com/office/drawing/2014/main" xmlns="" id="{B775CD93-9DF2-48CB-9F57-1BCA9A46C7F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466344" y="448055"/>
            <a:ext cx="3414370" cy="3801257"/>
          </a:xfrm>
          <a:prstGeom prst="rect">
            <a:avLst/>
          </a:prstGeom>
          <a:solidFill>
            <a:srgbClr val="595959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xmlns="" id="{A8356681-7F0C-4650-9C2F-5F3FD73C0B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7240" y="731519"/>
            <a:ext cx="2845191" cy="3237579"/>
          </a:xfrm>
        </p:spPr>
        <p:txBody>
          <a:bodyPr>
            <a:normAutofit/>
          </a:bodyPr>
          <a:lstStyle/>
          <a:p>
            <a:r>
              <a:rPr lang="hr-HR" sz="3800" dirty="0">
                <a:solidFill>
                  <a:srgbClr val="FFFFFF"/>
                </a:solidFill>
              </a:rPr>
              <a:t>Hrvatska u doba Anžuvinaca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xmlns="" id="{6166C6D1-23AC-49C4-BA07-238E4E9F8CE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466343" y="4419227"/>
            <a:ext cx="3414369" cy="1979852"/>
          </a:xfrm>
          <a:prstGeom prst="rect">
            <a:avLst/>
          </a:prstGeom>
          <a:solidFill>
            <a:schemeClr val="accent5">
              <a:alpha val="95000"/>
            </a:schemeClr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xmlns="" id="{1C091803-41C2-48E0-9228-5148460C747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4044603" y="448055"/>
            <a:ext cx="7688475" cy="5952745"/>
          </a:xfrm>
          <a:prstGeom prst="rect">
            <a:avLst/>
          </a:prstGeom>
          <a:solidFill>
            <a:schemeClr val="tx1">
              <a:lumMod val="50000"/>
              <a:lumOff val="50000"/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14" name="Rezervirano mjesto sadržaja 2">
            <a:extLst>
              <a:ext uri="{FF2B5EF4-FFF2-40B4-BE49-F238E27FC236}">
                <a16:creationId xmlns:a16="http://schemas.microsoft.com/office/drawing/2014/main" xmlns="" id="{9FB27EF6-216D-48CA-901C-2C3B9DC105E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642869238"/>
              </p:ext>
            </p:extLst>
          </p:nvPr>
        </p:nvGraphicFramePr>
        <p:xfrm>
          <a:off x="4379913" y="687388"/>
          <a:ext cx="7037387" cy="547528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4" name="Slika 3">
            <a:extLst>
              <a:ext uri="{FF2B5EF4-FFF2-40B4-BE49-F238E27FC236}">
                <a16:creationId xmlns:a16="http://schemas.microsoft.com/office/drawing/2014/main" xmlns="" id="{8D547686-B6C6-4597-8F05-7332914A4818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379913" y="5938917"/>
            <a:ext cx="2804862" cy="1402431"/>
          </a:xfrm>
          <a:prstGeom prst="rect">
            <a:avLst/>
          </a:prstGeom>
        </p:spPr>
      </p:pic>
      <p:pic>
        <p:nvPicPr>
          <p:cNvPr id="5" name="Picture 2" descr="\\tartar\_Razmjena\dvukelic\Klio 6.png">
            <a:extLst>
              <a:ext uri="{FF2B5EF4-FFF2-40B4-BE49-F238E27FC236}">
                <a16:creationId xmlns:a16="http://schemas.microsoft.com/office/drawing/2014/main" xmlns="" id="{A410FDC4-A399-41DD-9A23-1F1A9CFECFA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0394950" y="12142"/>
            <a:ext cx="1797050" cy="4699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38186656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>
            <a:extLst>
              <a:ext uri="{FF2B5EF4-FFF2-40B4-BE49-F238E27FC236}">
                <a16:creationId xmlns:a16="http://schemas.microsoft.com/office/drawing/2014/main" xmlns="" id="{B775CD93-9DF2-48CB-9F57-1BCA9A46C7F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466344" y="448055"/>
            <a:ext cx="3414370" cy="3801257"/>
          </a:xfrm>
          <a:prstGeom prst="rect">
            <a:avLst/>
          </a:prstGeom>
          <a:solidFill>
            <a:srgbClr val="595959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xmlns="" id="{492CFDC5-8B8C-4C8B-9AE9-FF2FD1F9E5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7240" y="731519"/>
            <a:ext cx="2845191" cy="3237579"/>
          </a:xfrm>
        </p:spPr>
        <p:txBody>
          <a:bodyPr>
            <a:normAutofit/>
          </a:bodyPr>
          <a:lstStyle/>
          <a:p>
            <a:r>
              <a:rPr lang="hr-HR" sz="3800" dirty="0">
                <a:solidFill>
                  <a:srgbClr val="FFFFFF"/>
                </a:solidFill>
              </a:rPr>
              <a:t>Hrvatska u doba Anžuvinaca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xmlns="" id="{6166C6D1-23AC-49C4-BA07-238E4E9F8CE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466343" y="4419227"/>
            <a:ext cx="3414369" cy="1979852"/>
          </a:xfrm>
          <a:prstGeom prst="rect">
            <a:avLst/>
          </a:prstGeom>
          <a:solidFill>
            <a:schemeClr val="accent5">
              <a:alpha val="95000"/>
            </a:schemeClr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xmlns="" id="{1C091803-41C2-48E0-9228-5148460C747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4044603" y="448055"/>
            <a:ext cx="7688475" cy="5952745"/>
          </a:xfrm>
          <a:prstGeom prst="rect">
            <a:avLst/>
          </a:prstGeom>
          <a:solidFill>
            <a:schemeClr val="tx1">
              <a:lumMod val="50000"/>
              <a:lumOff val="50000"/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14" name="Rezervirano mjesto sadržaja 2">
            <a:extLst>
              <a:ext uri="{FF2B5EF4-FFF2-40B4-BE49-F238E27FC236}">
                <a16:creationId xmlns:a16="http://schemas.microsoft.com/office/drawing/2014/main" xmlns="" id="{5BC70FCA-ECDE-43DD-9B4B-116FA3B82F1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1058906392"/>
              </p:ext>
            </p:extLst>
          </p:nvPr>
        </p:nvGraphicFramePr>
        <p:xfrm>
          <a:off x="4379913" y="687388"/>
          <a:ext cx="7037387" cy="547528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4" name="Slika 3">
            <a:extLst>
              <a:ext uri="{FF2B5EF4-FFF2-40B4-BE49-F238E27FC236}">
                <a16:creationId xmlns:a16="http://schemas.microsoft.com/office/drawing/2014/main" xmlns="" id="{8E2FFDC1-0574-4B7F-A2F5-2B878D10D27B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044601" y="5938917"/>
            <a:ext cx="2804862" cy="1402431"/>
          </a:xfrm>
          <a:prstGeom prst="rect">
            <a:avLst/>
          </a:prstGeom>
        </p:spPr>
      </p:pic>
      <p:pic>
        <p:nvPicPr>
          <p:cNvPr id="5" name="Picture 2" descr="\\tartar\_Razmjena\dvukelic\Klio 6.png">
            <a:extLst>
              <a:ext uri="{FF2B5EF4-FFF2-40B4-BE49-F238E27FC236}">
                <a16:creationId xmlns:a16="http://schemas.microsoft.com/office/drawing/2014/main" xmlns="" id="{B7F99BC0-7670-4621-AC79-277912C1246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0394950" y="0"/>
            <a:ext cx="1797050" cy="4699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89306947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xmlns="" id="{CDA1A2E9-63FE-408D-A803-8E306ECAB4B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462058" y="450221"/>
            <a:ext cx="8994357" cy="4343400"/>
          </a:xfrm>
          <a:prstGeom prst="rect">
            <a:avLst/>
          </a:prstGeom>
          <a:solidFill>
            <a:srgbClr val="595959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xmlns="" id="{4C0494C5-1785-4D57-87E4-6CD42E4A65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0669" y="1031353"/>
            <a:ext cx="7736255" cy="318113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l">
              <a:lnSpc>
                <a:spcPct val="90000"/>
              </a:lnSpc>
            </a:pPr>
            <a:r>
              <a:rPr lang="hr-HR" sz="6600" dirty="0">
                <a:solidFill>
                  <a:schemeClr val="bg1"/>
                </a:solidFill>
              </a:rPr>
              <a:t>Hrvatska u doba Anžuvinaca</a:t>
            </a:r>
            <a:endParaRPr lang="en-US" sz="6600" kern="12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xmlns="" id="{1A882A9F-F4E9-4E23-8F0B-20B5DF42EAA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9619345" y="450221"/>
            <a:ext cx="2115455" cy="2102827"/>
          </a:xfrm>
          <a:prstGeom prst="rect">
            <a:avLst/>
          </a:prstGeom>
          <a:solidFill>
            <a:schemeClr val="accent1">
              <a:alpha val="95000"/>
            </a:schemeClr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xmlns="" id="{FBE9F90C-C163-435B-9A68-D15C92D1CF2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457199" y="4932939"/>
            <a:ext cx="11277601" cy="1466141"/>
          </a:xfrm>
          <a:prstGeom prst="rect">
            <a:avLst/>
          </a:prstGeom>
          <a:solidFill>
            <a:srgbClr val="7F7F7F">
              <a:alpha val="20000"/>
            </a:srgbClr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xmlns="" id="{6F4458A6-717C-4B9E-A163-D4AC3CF80B3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00669" y="5184138"/>
            <a:ext cx="10008863" cy="963741"/>
          </a:xfrm>
        </p:spPr>
        <p:txBody>
          <a:bodyPr vert="horz" lIns="91440" tIns="45720" rIns="91440" bIns="45720" rtlCol="0" anchor="ctr">
            <a:noAutofit/>
          </a:bodyPr>
          <a:lstStyle/>
          <a:p>
            <a:pPr marL="0" indent="0">
              <a:lnSpc>
                <a:spcPct val="90000"/>
              </a:lnSpc>
              <a:spcBef>
                <a:spcPts val="1000"/>
              </a:spcBef>
              <a:buNone/>
            </a:pPr>
            <a:r>
              <a:rPr lang="en-US" kern="1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cs"/>
              </a:rPr>
              <a:t>Pročitajte</a:t>
            </a:r>
            <a:r>
              <a:rPr lang="en-US" kern="1200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cs"/>
              </a:rPr>
              <a:t> </a:t>
            </a:r>
            <a:r>
              <a:rPr lang="hr-HR" dirty="0">
                <a:solidFill>
                  <a:schemeClr val="tx1">
                    <a:lumMod val="95000"/>
                    <a:lumOff val="5000"/>
                  </a:schemeClr>
                </a:solidFill>
              </a:rPr>
              <a:t>I</a:t>
            </a:r>
            <a:r>
              <a:rPr lang="en-US" kern="1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cs"/>
              </a:rPr>
              <a:t>zvor</a:t>
            </a:r>
            <a:r>
              <a:rPr lang="hr-HR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kern="1200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cs"/>
              </a:rPr>
              <a:t>u </a:t>
            </a:r>
            <a:r>
              <a:rPr lang="en-US" kern="1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cs"/>
              </a:rPr>
              <a:t>udžbeniku</a:t>
            </a:r>
            <a:r>
              <a:rPr lang="en-US" kern="1200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kern="1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cs"/>
              </a:rPr>
              <a:t>na</a:t>
            </a:r>
            <a:r>
              <a:rPr lang="en-US" kern="1200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kern="1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cs"/>
              </a:rPr>
              <a:t>stranici</a:t>
            </a:r>
            <a:r>
              <a:rPr lang="en-US" kern="1200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cs"/>
              </a:rPr>
              <a:t> </a:t>
            </a:r>
            <a:r>
              <a:rPr lang="hr-HR" dirty="0">
                <a:solidFill>
                  <a:schemeClr val="tx1">
                    <a:lumMod val="95000"/>
                    <a:lumOff val="5000"/>
                  </a:schemeClr>
                </a:solidFill>
              </a:rPr>
              <a:t>79</a:t>
            </a:r>
            <a:r>
              <a:rPr lang="en-US" kern="1200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cs"/>
              </a:rPr>
              <a:t>. </a:t>
            </a:r>
            <a:r>
              <a:rPr lang="en-US" kern="1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cs"/>
              </a:rPr>
              <a:t>i</a:t>
            </a:r>
            <a:r>
              <a:rPr lang="en-US" kern="1200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kern="1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cs"/>
              </a:rPr>
              <a:t>odgovorite</a:t>
            </a:r>
            <a:r>
              <a:rPr lang="en-US" kern="1200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kern="1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cs"/>
              </a:rPr>
              <a:t>na</a:t>
            </a:r>
            <a:r>
              <a:rPr lang="en-US" kern="1200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kern="1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cs"/>
              </a:rPr>
              <a:t>pitanja</a:t>
            </a:r>
            <a:r>
              <a:rPr lang="hr-HR" kern="1200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cs"/>
              </a:rPr>
              <a:t>.</a:t>
            </a:r>
            <a:endParaRPr lang="en-US" kern="1200" dirty="0">
              <a:solidFill>
                <a:schemeClr val="tx1">
                  <a:lumMod val="95000"/>
                  <a:lumOff val="5000"/>
                </a:schemeClr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xmlns="" id="{42280AB2-77A5-4CB7-AF7D-1795CA8DC7B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9619345" y="2728167"/>
            <a:ext cx="2115455" cy="2065454"/>
          </a:xfrm>
          <a:prstGeom prst="rect">
            <a:avLst/>
          </a:prstGeom>
          <a:solidFill>
            <a:srgbClr val="A5A5A5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pic>
        <p:nvPicPr>
          <p:cNvPr id="4" name="Picture 2" descr="\\tartar\_Razmjena\dvukelic\Klio 6.png">
            <a:extLst>
              <a:ext uri="{FF2B5EF4-FFF2-40B4-BE49-F238E27FC236}">
                <a16:creationId xmlns:a16="http://schemas.microsoft.com/office/drawing/2014/main" xmlns="" id="{BED61E80-972B-47EE-97FA-9159C439E3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211007" y="-10980"/>
            <a:ext cx="1797050" cy="469900"/>
          </a:xfrm>
          <a:prstGeom prst="rect">
            <a:avLst/>
          </a:prstGeom>
          <a:noFill/>
        </p:spPr>
      </p:pic>
      <p:pic>
        <p:nvPicPr>
          <p:cNvPr id="5" name="Slika 4">
            <a:extLst>
              <a:ext uri="{FF2B5EF4-FFF2-40B4-BE49-F238E27FC236}">
                <a16:creationId xmlns:a16="http://schemas.microsoft.com/office/drawing/2014/main" xmlns="" id="{5BFE6DC9-3D80-4C8A-AF4F-A741E7B4B74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693568" y="5949063"/>
            <a:ext cx="2804862" cy="14024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74930123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3">
            <a:extLst>
              <a:ext uri="{FF2B5EF4-FFF2-40B4-BE49-F238E27FC236}">
                <a16:creationId xmlns:a16="http://schemas.microsoft.com/office/drawing/2014/main" xmlns="" id="{5A92BC41-5AE1-432E-87C7-12BF9E03D92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4501415" y="476778"/>
            <a:ext cx="7212450" cy="5920653"/>
          </a:xfrm>
          <a:prstGeom prst="rect">
            <a:avLst/>
          </a:prstGeom>
          <a:solidFill>
            <a:srgbClr val="7F6D50">
              <a:alpha val="95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xmlns="" id="{16F2685F-D688-4DC1-9A96-70B495CE08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41495" y="1179095"/>
            <a:ext cx="5956353" cy="3404488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l">
              <a:lnSpc>
                <a:spcPct val="90000"/>
              </a:lnSpc>
            </a:pPr>
            <a:r>
              <a:rPr lang="en-US" sz="4800">
                <a:solidFill>
                  <a:srgbClr val="FFFFFF"/>
                </a:solidFill>
              </a:rPr>
              <a:t>Hrvatska u doba Anžuvinaca</a:t>
            </a:r>
            <a:endParaRPr lang="en-US" sz="4800" dirty="0">
              <a:solidFill>
                <a:srgbClr val="FFFFFF"/>
              </a:solidFill>
            </a:endParaRPr>
          </a:p>
        </p:txBody>
      </p: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xmlns="" id="{DC0E1208-0B30-4396-AE7C-AEBFFAEE66D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5287478" y="4713662"/>
            <a:ext cx="3657600" cy="0"/>
          </a:xfrm>
          <a:prstGeom prst="line">
            <a:avLst/>
          </a:prstGeom>
          <a:ln w="19050">
            <a:solidFill>
              <a:srgbClr val="FFFFFF">
                <a:alpha val="8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Rezervirano mjesto sadržaja 4" descr="Slika na kojoj se prikazuje tekst, knjiga, karta&#10;&#10;Opis je automatski generiran">
            <a:extLst>
              <a:ext uri="{FF2B5EF4-FFF2-40B4-BE49-F238E27FC236}">
                <a16:creationId xmlns:a16="http://schemas.microsoft.com/office/drawing/2014/main" xmlns="" id="{974F8811-C593-4901-99C3-59361124C0E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6960" r="2074" b="2"/>
          <a:stretch/>
        </p:blipFill>
        <p:spPr>
          <a:xfrm>
            <a:off x="475488" y="476777"/>
            <a:ext cx="3864383" cy="5920653"/>
          </a:xfrm>
          <a:prstGeom prst="rect">
            <a:avLst/>
          </a:prstGeom>
        </p:spPr>
      </p:pic>
      <p:pic>
        <p:nvPicPr>
          <p:cNvPr id="8" name="Slika 7">
            <a:extLst>
              <a:ext uri="{FF2B5EF4-FFF2-40B4-BE49-F238E27FC236}">
                <a16:creationId xmlns:a16="http://schemas.microsoft.com/office/drawing/2014/main" xmlns="" id="{3F430054-754E-4DBB-A826-21A9DD1D70A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871864" y="6021288"/>
            <a:ext cx="2804862" cy="1402431"/>
          </a:xfrm>
          <a:prstGeom prst="rect">
            <a:avLst/>
          </a:prstGeom>
        </p:spPr>
      </p:pic>
      <p:pic>
        <p:nvPicPr>
          <p:cNvPr id="10" name="Picture 2" descr="\\tartar\_Razmjena\dvukelic\Klio 6.png">
            <a:extLst>
              <a:ext uri="{FF2B5EF4-FFF2-40B4-BE49-F238E27FC236}">
                <a16:creationId xmlns:a16="http://schemas.microsoft.com/office/drawing/2014/main" xmlns="" id="{AFC8583E-1A94-413B-82B0-B46E3BA5DE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0394950" y="-50139"/>
            <a:ext cx="1797050" cy="4699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68916679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>
            <a:extLst>
              <a:ext uri="{FF2B5EF4-FFF2-40B4-BE49-F238E27FC236}">
                <a16:creationId xmlns:a16="http://schemas.microsoft.com/office/drawing/2014/main" xmlns="" id="{B775CD93-9DF2-48CB-9F57-1BCA9A46C7F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466344" y="448055"/>
            <a:ext cx="3414370" cy="3801257"/>
          </a:xfrm>
          <a:prstGeom prst="rect">
            <a:avLst/>
          </a:prstGeom>
          <a:solidFill>
            <a:srgbClr val="595959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xmlns="" id="{60FB3DBA-E0F0-4C5E-A895-9E0D82F4BE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7240" y="731519"/>
            <a:ext cx="2845191" cy="3237579"/>
          </a:xfrm>
        </p:spPr>
        <p:txBody>
          <a:bodyPr>
            <a:normAutofit/>
          </a:bodyPr>
          <a:lstStyle/>
          <a:p>
            <a:r>
              <a:rPr lang="hr-HR" sz="3800" dirty="0">
                <a:solidFill>
                  <a:srgbClr val="FFFFFF"/>
                </a:solidFill>
              </a:rPr>
              <a:t>Hrvatska u doba Anžuvinaca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xmlns="" id="{6166C6D1-23AC-49C4-BA07-238E4E9F8CE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466343" y="4419227"/>
            <a:ext cx="3414369" cy="1979852"/>
          </a:xfrm>
          <a:prstGeom prst="rect">
            <a:avLst/>
          </a:prstGeom>
          <a:solidFill>
            <a:schemeClr val="accent5">
              <a:alpha val="95000"/>
            </a:schemeClr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xmlns="" id="{1C091803-41C2-48E0-9228-5148460C747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4044603" y="448055"/>
            <a:ext cx="7688475" cy="5952745"/>
          </a:xfrm>
          <a:prstGeom prst="rect">
            <a:avLst/>
          </a:prstGeom>
          <a:solidFill>
            <a:schemeClr val="tx1">
              <a:lumMod val="50000"/>
              <a:lumOff val="50000"/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14" name="Rezervirano mjesto sadržaja 2">
            <a:extLst>
              <a:ext uri="{FF2B5EF4-FFF2-40B4-BE49-F238E27FC236}">
                <a16:creationId xmlns:a16="http://schemas.microsoft.com/office/drawing/2014/main" xmlns="" id="{453674FD-F154-445E-8B7E-103CFD39979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1561969868"/>
              </p:ext>
            </p:extLst>
          </p:nvPr>
        </p:nvGraphicFramePr>
        <p:xfrm>
          <a:off x="4379913" y="687388"/>
          <a:ext cx="7037387" cy="547528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4" name="Slika 3">
            <a:extLst>
              <a:ext uri="{FF2B5EF4-FFF2-40B4-BE49-F238E27FC236}">
                <a16:creationId xmlns:a16="http://schemas.microsoft.com/office/drawing/2014/main" xmlns="" id="{8CB9144C-3764-4337-A825-94224C21AD37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216022" y="5938917"/>
            <a:ext cx="2804862" cy="1402431"/>
          </a:xfrm>
          <a:prstGeom prst="rect">
            <a:avLst/>
          </a:prstGeom>
        </p:spPr>
      </p:pic>
      <p:pic>
        <p:nvPicPr>
          <p:cNvPr id="5" name="Picture 2" descr="\\tartar\_Razmjena\dvukelic\Klio 6.png">
            <a:extLst>
              <a:ext uri="{FF2B5EF4-FFF2-40B4-BE49-F238E27FC236}">
                <a16:creationId xmlns:a16="http://schemas.microsoft.com/office/drawing/2014/main" xmlns="" id="{A3D0C6DB-6725-4D7E-AF95-74E1C10912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0394950" y="0"/>
            <a:ext cx="1797050" cy="4699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111311006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EE5BFB7C-EF8E-4093-92B9-DC0100AC2F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80176" y="934769"/>
            <a:ext cx="4087306" cy="2889114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l">
              <a:lnSpc>
                <a:spcPct val="90000"/>
              </a:lnSpc>
            </a:pPr>
            <a:r>
              <a:rPr lang="en-US" sz="5400" dirty="0"/>
              <a:t>Hrvatska u </a:t>
            </a:r>
            <a:r>
              <a:rPr lang="en-US" sz="5400" dirty="0" err="1"/>
              <a:t>doba</a:t>
            </a:r>
            <a:r>
              <a:rPr lang="en-US" sz="5400" dirty="0"/>
              <a:t> </a:t>
            </a:r>
            <a:r>
              <a:rPr lang="en-US" sz="5400" dirty="0" err="1"/>
              <a:t>Anžuvinaca</a:t>
            </a:r>
            <a:endParaRPr lang="en-US" sz="5400" dirty="0"/>
          </a:p>
        </p:txBody>
      </p:sp>
      <p:sp>
        <p:nvSpPr>
          <p:cNvPr id="16" name="Content Placeholder 15">
            <a:extLst>
              <a:ext uri="{FF2B5EF4-FFF2-40B4-BE49-F238E27FC236}">
                <a16:creationId xmlns:a16="http://schemas.microsoft.com/office/drawing/2014/main" xmlns="" id="{6E07B4BB-D00A-4AFA-9880-906C9667C7B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464612" y="4750893"/>
            <a:ext cx="4302870" cy="1147863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lnSpc>
                <a:spcPct val="90000"/>
              </a:lnSpc>
              <a:spcBef>
                <a:spcPts val="1000"/>
              </a:spcBef>
              <a:buNone/>
            </a:pPr>
            <a:r>
              <a:rPr lang="en-US" sz="2400" dirty="0" err="1"/>
              <a:t>Pomoću</a:t>
            </a:r>
            <a:r>
              <a:rPr lang="en-US" sz="2400" dirty="0"/>
              <a:t> </a:t>
            </a:r>
            <a:r>
              <a:rPr lang="en-US" sz="2400" dirty="0" err="1"/>
              <a:t>zemljovida</a:t>
            </a:r>
            <a:r>
              <a:rPr lang="en-US" sz="2400" dirty="0"/>
              <a:t> u </a:t>
            </a:r>
            <a:r>
              <a:rPr lang="en-US" sz="2400" dirty="0" err="1"/>
              <a:t>udžbeniku</a:t>
            </a:r>
            <a:r>
              <a:rPr lang="en-US" sz="2400" dirty="0"/>
              <a:t> </a:t>
            </a:r>
            <a:r>
              <a:rPr lang="en-US" sz="2400" dirty="0" err="1"/>
              <a:t>na</a:t>
            </a:r>
            <a:r>
              <a:rPr lang="en-US" sz="2400" dirty="0"/>
              <a:t> </a:t>
            </a:r>
            <a:r>
              <a:rPr lang="en-US" sz="2400" dirty="0" err="1"/>
              <a:t>stranici</a:t>
            </a:r>
            <a:r>
              <a:rPr lang="en-US" sz="2400" dirty="0"/>
              <a:t> 80. </a:t>
            </a:r>
            <a:r>
              <a:rPr lang="en-US" sz="2400" dirty="0" err="1"/>
              <a:t>odgovorite</a:t>
            </a:r>
            <a:r>
              <a:rPr lang="en-US" sz="2400" dirty="0"/>
              <a:t> </a:t>
            </a:r>
            <a:r>
              <a:rPr lang="en-US" sz="2400" dirty="0" err="1"/>
              <a:t>na</a:t>
            </a:r>
            <a:r>
              <a:rPr lang="en-US" sz="2400" dirty="0"/>
              <a:t> </a:t>
            </a:r>
            <a:r>
              <a:rPr lang="en-US" sz="2400" dirty="0" err="1"/>
              <a:t>pitanja</a:t>
            </a:r>
            <a:r>
              <a:rPr lang="en-US" sz="2400" dirty="0"/>
              <a:t>.</a:t>
            </a:r>
          </a:p>
        </p:txBody>
      </p:sp>
      <p:sp>
        <p:nvSpPr>
          <p:cNvPr id="33" name="Freeform: Shape 32">
            <a:extLst>
              <a:ext uri="{FF2B5EF4-FFF2-40B4-BE49-F238E27FC236}">
                <a16:creationId xmlns:a16="http://schemas.microsoft.com/office/drawing/2014/main" xmlns="" id="{E49CC64F-7275-4E33-961B-0C5CDC43987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flipH="1" flipV="1">
            <a:off x="1" y="0"/>
            <a:ext cx="7188051" cy="6858000"/>
          </a:xfrm>
          <a:custGeom>
            <a:avLst/>
            <a:gdLst>
              <a:gd name="connsiteX0" fmla="*/ 7188051 w 7188051"/>
              <a:gd name="connsiteY0" fmla="*/ 6858000 h 6858000"/>
              <a:gd name="connsiteX1" fmla="*/ 108694 w 7188051"/>
              <a:gd name="connsiteY1" fmla="*/ 6858000 h 6858000"/>
              <a:gd name="connsiteX2" fmla="*/ 79127 w 7188051"/>
              <a:gd name="connsiteY2" fmla="*/ 6681235 h 6858000"/>
              <a:gd name="connsiteX3" fmla="*/ 0 w 7188051"/>
              <a:gd name="connsiteY3" fmla="*/ 5565888 h 6858000"/>
              <a:gd name="connsiteX4" fmla="*/ 2190696 w 7188051"/>
              <a:gd name="connsiteY4" fmla="*/ 145339 h 6858000"/>
              <a:gd name="connsiteX5" fmla="*/ 2339431 w 7188051"/>
              <a:gd name="connsiteY5" fmla="*/ 0 h 6858000"/>
              <a:gd name="connsiteX6" fmla="*/ 7188051 w 7188051"/>
              <a:gd name="connsiteY6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188051" h="6858000">
                <a:moveTo>
                  <a:pt x="7188051" y="6858000"/>
                </a:moveTo>
                <a:lnTo>
                  <a:pt x="108694" y="6858000"/>
                </a:lnTo>
                <a:lnTo>
                  <a:pt x="79127" y="6681235"/>
                </a:lnTo>
                <a:cubicBezTo>
                  <a:pt x="26981" y="6316967"/>
                  <a:pt x="0" y="5944579"/>
                  <a:pt x="0" y="5565888"/>
                </a:cubicBezTo>
                <a:cubicBezTo>
                  <a:pt x="0" y="3459953"/>
                  <a:pt x="834428" y="1548908"/>
                  <a:pt x="2190696" y="145339"/>
                </a:cubicBezTo>
                <a:lnTo>
                  <a:pt x="2339431" y="0"/>
                </a:lnTo>
                <a:lnTo>
                  <a:pt x="7188051" y="0"/>
                </a:lnTo>
                <a:close/>
              </a:path>
            </a:pathLst>
          </a:cu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5" name="Rezervirano mjesto sadržaja 4" descr="Slika na kojoj se prikazuje tekst, karta&#10;&#10;Opis je automatski generiran">
            <a:extLst>
              <a:ext uri="{FF2B5EF4-FFF2-40B4-BE49-F238E27FC236}">
                <a16:creationId xmlns:a16="http://schemas.microsoft.com/office/drawing/2014/main" xmlns="" id="{AD0E85D7-0CEA-4F8E-848A-51F953FCF4DE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13400"/>
          <a:stretch/>
        </p:blipFill>
        <p:spPr>
          <a:xfrm>
            <a:off x="1" y="10"/>
            <a:ext cx="7028495" cy="6857990"/>
          </a:xfrm>
          <a:custGeom>
            <a:avLst/>
            <a:gdLst/>
            <a:ahLst/>
            <a:cxnLst/>
            <a:rect l="l" t="t" r="r" b="b"/>
            <a:pathLst>
              <a:path w="7028495" h="6858000">
                <a:moveTo>
                  <a:pt x="0" y="0"/>
                </a:moveTo>
                <a:lnTo>
                  <a:pt x="6915668" y="0"/>
                </a:lnTo>
                <a:lnTo>
                  <a:pt x="6952411" y="219663"/>
                </a:lnTo>
                <a:cubicBezTo>
                  <a:pt x="7002551" y="569921"/>
                  <a:pt x="7028495" y="927986"/>
                  <a:pt x="7028495" y="1292112"/>
                </a:cubicBezTo>
                <a:cubicBezTo>
                  <a:pt x="7028495" y="3343346"/>
                  <a:pt x="6205186" y="5202289"/>
                  <a:pt x="4870994" y="6556512"/>
                </a:cubicBezTo>
                <a:lnTo>
                  <a:pt x="4556185" y="6858000"/>
                </a:lnTo>
                <a:lnTo>
                  <a:pt x="0" y="6858000"/>
                </a:lnTo>
                <a:close/>
              </a:path>
            </a:pathLst>
          </a:custGeom>
        </p:spPr>
      </p:pic>
      <p:pic>
        <p:nvPicPr>
          <p:cNvPr id="6" name="Slika 5">
            <a:extLst>
              <a:ext uri="{FF2B5EF4-FFF2-40B4-BE49-F238E27FC236}">
                <a16:creationId xmlns:a16="http://schemas.microsoft.com/office/drawing/2014/main" xmlns="" id="{4E3CB1BF-510D-4A5A-B101-631EE29066B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375920" y="5919074"/>
            <a:ext cx="2804862" cy="1402431"/>
          </a:xfrm>
          <a:prstGeom prst="rect">
            <a:avLst/>
          </a:prstGeom>
        </p:spPr>
      </p:pic>
      <p:pic>
        <p:nvPicPr>
          <p:cNvPr id="7" name="Picture 2" descr="\\tartar\_Razmjena\dvukelic\Klio 6.png">
            <a:extLst>
              <a:ext uri="{FF2B5EF4-FFF2-40B4-BE49-F238E27FC236}">
                <a16:creationId xmlns:a16="http://schemas.microsoft.com/office/drawing/2014/main" xmlns="" id="{F25DD446-D5E2-4B43-9B60-1A838153DE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394949" y="7759"/>
            <a:ext cx="1797050" cy="4699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133274622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CDA1A2E9-63FE-408D-A803-8E306ECAB4B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7827522" y="450222"/>
            <a:ext cx="3902420" cy="4235636"/>
          </a:xfrm>
          <a:prstGeom prst="rect">
            <a:avLst/>
          </a:prstGeom>
          <a:solidFill>
            <a:srgbClr val="595959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xmlns="" id="{0562681A-59DA-4555-9138-EA5FBD2B30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00127" y="932688"/>
            <a:ext cx="3361677" cy="3273552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l">
              <a:lnSpc>
                <a:spcPct val="90000"/>
              </a:lnSpc>
            </a:pPr>
            <a:r>
              <a:rPr lang="hr-HR" sz="5000" dirty="0">
                <a:solidFill>
                  <a:srgbClr val="FFFFFF"/>
                </a:solidFill>
              </a:rPr>
              <a:t>Hrvatska u doba Anžuvinaca</a:t>
            </a:r>
            <a:endParaRPr lang="en-US" sz="5000" dirty="0">
              <a:solidFill>
                <a:srgbClr val="FFFFFF"/>
              </a:solidFill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xmlns="" id="{FBE9F90C-C163-435B-9A68-D15C92D1CF2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7827521" y="4843002"/>
            <a:ext cx="2391411" cy="1564776"/>
          </a:xfrm>
          <a:prstGeom prst="rect">
            <a:avLst/>
          </a:prstGeom>
          <a:solidFill>
            <a:schemeClr val="accent5">
              <a:alpha val="95000"/>
            </a:schemeClr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pic>
        <p:nvPicPr>
          <p:cNvPr id="5" name="Rezervirano mjesto sadržaja 4" descr="Slika na kojoj se prikazuje na otvorenom, trava, zgrada, stijena&#10;&#10;Opis je automatski generiran">
            <a:extLst>
              <a:ext uri="{FF2B5EF4-FFF2-40B4-BE49-F238E27FC236}">
                <a16:creationId xmlns:a16="http://schemas.microsoft.com/office/drawing/2014/main" xmlns="" id="{A244962B-ADA9-4A61-AC15-CC2D9CFE137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167" r="8124" b="2"/>
          <a:stretch/>
        </p:blipFill>
        <p:spPr>
          <a:xfrm>
            <a:off x="466344" y="450221"/>
            <a:ext cx="7205515" cy="5957557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xmlns="" id="{1A882A9F-F4E9-4E23-8F0B-20B5DF42EAA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0374594" y="4843002"/>
            <a:ext cx="1351062" cy="1568472"/>
          </a:xfrm>
          <a:prstGeom prst="rect">
            <a:avLst/>
          </a:prstGeom>
          <a:solidFill>
            <a:srgbClr val="545437"/>
          </a:solidFill>
          <a:ln w="25400">
            <a:solidFill>
              <a:srgbClr val="54543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pic>
        <p:nvPicPr>
          <p:cNvPr id="6" name="Slika 5">
            <a:extLst>
              <a:ext uri="{FF2B5EF4-FFF2-40B4-BE49-F238E27FC236}">
                <a16:creationId xmlns:a16="http://schemas.microsoft.com/office/drawing/2014/main" xmlns="" id="{EA7973B6-28DD-42D2-BC29-0FEBD8048D4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827766" y="5949280"/>
            <a:ext cx="2804862" cy="1402431"/>
          </a:xfrm>
          <a:prstGeom prst="rect">
            <a:avLst/>
          </a:prstGeom>
        </p:spPr>
      </p:pic>
      <p:pic>
        <p:nvPicPr>
          <p:cNvPr id="7" name="Picture 2" descr="\\tartar\_Razmjena\dvukelic\Klio 6.png">
            <a:extLst>
              <a:ext uri="{FF2B5EF4-FFF2-40B4-BE49-F238E27FC236}">
                <a16:creationId xmlns:a16="http://schemas.microsoft.com/office/drawing/2014/main" xmlns="" id="{E1C6955F-C4F7-44DF-93FD-4A7FEF2163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0374594" y="0"/>
            <a:ext cx="1797050" cy="4699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260148959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Rezervirano mjesto sadržaja 4" descr="Slika na kojoj se prikazuje kovanica, objekt&#10;&#10;Opis je automatski generiran">
            <a:extLst>
              <a:ext uri="{FF2B5EF4-FFF2-40B4-BE49-F238E27FC236}">
                <a16:creationId xmlns:a16="http://schemas.microsoft.com/office/drawing/2014/main" xmlns="" id="{C7466D13-C0DC-48E3-BAE3-2CCCCEC0A00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4596" b="4143"/>
          <a:stretch/>
        </p:blipFill>
        <p:spPr>
          <a:xfrm>
            <a:off x="20" y="-1"/>
            <a:ext cx="12191980" cy="4394997"/>
          </a:xfrm>
          <a:prstGeom prst="rect">
            <a:avLst/>
          </a:prstGeom>
        </p:spPr>
      </p:pic>
      <p:sp>
        <p:nvSpPr>
          <p:cNvPr id="10" name="Freeform: Shape 9">
            <a:extLst>
              <a:ext uri="{FF2B5EF4-FFF2-40B4-BE49-F238E27FC236}">
                <a16:creationId xmlns:a16="http://schemas.microsoft.com/office/drawing/2014/main" xmlns="" id="{303CC970-4826-4CED-8063-0FB67663545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flipV="1">
            <a:off x="8286518" y="4564049"/>
            <a:ext cx="3905483" cy="2293951"/>
          </a:xfrm>
          <a:custGeom>
            <a:avLst/>
            <a:gdLst>
              <a:gd name="connsiteX0" fmla="*/ 0 w 3905483"/>
              <a:gd name="connsiteY0" fmla="*/ 2293951 h 2293951"/>
              <a:gd name="connsiteX1" fmla="*/ 3905483 w 3905483"/>
              <a:gd name="connsiteY1" fmla="*/ 2293951 h 2293951"/>
              <a:gd name="connsiteX2" fmla="*/ 3905483 w 3905483"/>
              <a:gd name="connsiteY2" fmla="*/ 0 h 2293951"/>
              <a:gd name="connsiteX3" fmla="*/ 2479521 w 3905483"/>
              <a:gd name="connsiteY3" fmla="*/ 0 h 2293951"/>
              <a:gd name="connsiteX4" fmla="*/ 1739055 w 3905483"/>
              <a:gd name="connsiteY4" fmla="*/ 0 h 2293951"/>
              <a:gd name="connsiteX5" fmla="*/ 1737976 w 3905483"/>
              <a:gd name="connsiteY5" fmla="*/ 2332 h 2293951"/>
              <a:gd name="connsiteX6" fmla="*/ 1061319 w 3905483"/>
              <a:gd name="connsiteY6" fmla="*/ 2332 h 22939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905483" h="2293951">
                <a:moveTo>
                  <a:pt x="0" y="2293951"/>
                </a:moveTo>
                <a:lnTo>
                  <a:pt x="3905483" y="2293951"/>
                </a:lnTo>
                <a:lnTo>
                  <a:pt x="3905483" y="0"/>
                </a:lnTo>
                <a:lnTo>
                  <a:pt x="2479521" y="0"/>
                </a:lnTo>
                <a:lnTo>
                  <a:pt x="1739055" y="0"/>
                </a:lnTo>
                <a:lnTo>
                  <a:pt x="1737976" y="2332"/>
                </a:lnTo>
                <a:lnTo>
                  <a:pt x="1061319" y="2332"/>
                </a:lnTo>
                <a:close/>
              </a:path>
            </a:pathLst>
          </a:custGeom>
          <a:solidFill>
            <a:srgbClr val="B4B4B4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xmlns="" id="{14490D63-3365-45CC-AC50-705C1B76815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flipV="1">
            <a:off x="1" y="4564049"/>
            <a:ext cx="9110805" cy="2293951"/>
          </a:xfrm>
          <a:custGeom>
            <a:avLst/>
            <a:gdLst>
              <a:gd name="connsiteX0" fmla="*/ 0 w 9110805"/>
              <a:gd name="connsiteY0" fmla="*/ 2293951 h 2293951"/>
              <a:gd name="connsiteX1" fmla="*/ 107316 w 9110805"/>
              <a:gd name="connsiteY1" fmla="*/ 2293951 h 2293951"/>
              <a:gd name="connsiteX2" fmla="*/ 7277190 w 9110805"/>
              <a:gd name="connsiteY2" fmla="*/ 2293951 h 2293951"/>
              <a:gd name="connsiteX3" fmla="*/ 8048407 w 9110805"/>
              <a:gd name="connsiteY3" fmla="*/ 2293951 h 2293951"/>
              <a:gd name="connsiteX4" fmla="*/ 9110805 w 9110805"/>
              <a:gd name="connsiteY4" fmla="*/ 0 h 2293951"/>
              <a:gd name="connsiteX5" fmla="*/ 8339588 w 9110805"/>
              <a:gd name="connsiteY5" fmla="*/ 0 h 2293951"/>
              <a:gd name="connsiteX6" fmla="*/ 107316 w 9110805"/>
              <a:gd name="connsiteY6" fmla="*/ 0 h 2293951"/>
              <a:gd name="connsiteX7" fmla="*/ 0 w 9110805"/>
              <a:gd name="connsiteY7" fmla="*/ 0 h 22939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9110805" h="2293951">
                <a:moveTo>
                  <a:pt x="0" y="2293951"/>
                </a:moveTo>
                <a:lnTo>
                  <a:pt x="107316" y="2293951"/>
                </a:lnTo>
                <a:lnTo>
                  <a:pt x="7277190" y="2293951"/>
                </a:lnTo>
                <a:lnTo>
                  <a:pt x="8048407" y="2293951"/>
                </a:lnTo>
                <a:lnTo>
                  <a:pt x="9110805" y="0"/>
                </a:lnTo>
                <a:lnTo>
                  <a:pt x="8339588" y="0"/>
                </a:lnTo>
                <a:lnTo>
                  <a:pt x="107316" y="0"/>
                </a:lnTo>
                <a:lnTo>
                  <a:pt x="0" y="0"/>
                </a:lnTo>
                <a:close/>
              </a:path>
            </a:pathLst>
          </a:cu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xmlns="" id="{3ADAD17F-8E8A-4C6A-B981-22C32F2BA5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248" y="4858247"/>
            <a:ext cx="6982834" cy="1026435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pPr algn="l">
              <a:lnSpc>
                <a:spcPct val="90000"/>
              </a:lnSpc>
            </a:pPr>
            <a:r>
              <a:rPr lang="hr-HR" sz="4800" dirty="0">
                <a:solidFill>
                  <a:srgbClr val="FFFFFF"/>
                </a:solidFill>
              </a:rPr>
              <a:t>Hrvatska u doba Anžuvinaca</a:t>
            </a:r>
            <a:endParaRPr lang="en-US" sz="4800" dirty="0">
              <a:solidFill>
                <a:srgbClr val="FFFFFF"/>
              </a:solidFill>
            </a:endParaRPr>
          </a:p>
        </p:txBody>
      </p:sp>
      <p:pic>
        <p:nvPicPr>
          <p:cNvPr id="6" name="Slika 5">
            <a:extLst>
              <a:ext uri="{FF2B5EF4-FFF2-40B4-BE49-F238E27FC236}">
                <a16:creationId xmlns:a16="http://schemas.microsoft.com/office/drawing/2014/main" xmlns="" id="{4991C60E-66E4-49CC-97B2-847C6FC1C5F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130901" y="5894450"/>
            <a:ext cx="2804862" cy="1402431"/>
          </a:xfrm>
          <a:prstGeom prst="rect">
            <a:avLst/>
          </a:prstGeom>
        </p:spPr>
      </p:pic>
      <p:pic>
        <p:nvPicPr>
          <p:cNvPr id="7" name="Picture 2" descr="\\tartar\_Razmjena\dvukelic\Klio 6.png">
            <a:extLst>
              <a:ext uri="{FF2B5EF4-FFF2-40B4-BE49-F238E27FC236}">
                <a16:creationId xmlns:a16="http://schemas.microsoft.com/office/drawing/2014/main" xmlns="" id="{B0863466-D293-4F3D-9F21-667AA4D254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0421415" y="0"/>
            <a:ext cx="1797050" cy="4699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406064911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>
            <a:extLst>
              <a:ext uri="{FF2B5EF4-FFF2-40B4-BE49-F238E27FC236}">
                <a16:creationId xmlns:a16="http://schemas.microsoft.com/office/drawing/2014/main" xmlns="" id="{B775CD93-9DF2-48CB-9F57-1BCA9A46C7F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466344" y="448055"/>
            <a:ext cx="3414370" cy="3801257"/>
          </a:xfrm>
          <a:prstGeom prst="rect">
            <a:avLst/>
          </a:prstGeom>
          <a:solidFill>
            <a:srgbClr val="595959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xmlns="" id="{3BD788DF-782B-4183-A8FF-031863F29C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7240" y="731519"/>
            <a:ext cx="2845191" cy="3237579"/>
          </a:xfrm>
        </p:spPr>
        <p:txBody>
          <a:bodyPr>
            <a:normAutofit/>
          </a:bodyPr>
          <a:lstStyle/>
          <a:p>
            <a:r>
              <a:rPr lang="hr-HR" sz="3800" dirty="0">
                <a:solidFill>
                  <a:srgbClr val="FFFFFF"/>
                </a:solidFill>
              </a:rPr>
              <a:t>Hrvatska u doba Anžuvinaca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xmlns="" id="{6166C6D1-23AC-49C4-BA07-238E4E9F8CE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466343" y="4419227"/>
            <a:ext cx="3414369" cy="1979852"/>
          </a:xfrm>
          <a:prstGeom prst="rect">
            <a:avLst/>
          </a:prstGeom>
          <a:solidFill>
            <a:schemeClr val="accent5">
              <a:alpha val="95000"/>
            </a:schemeClr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xmlns="" id="{1C091803-41C2-48E0-9228-5148460C747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4044603" y="448055"/>
            <a:ext cx="7688475" cy="5952745"/>
          </a:xfrm>
          <a:prstGeom prst="rect">
            <a:avLst/>
          </a:prstGeom>
          <a:solidFill>
            <a:schemeClr val="tx1">
              <a:lumMod val="50000"/>
              <a:lumOff val="50000"/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14" name="Rezervirano mjesto sadržaja 2">
            <a:extLst>
              <a:ext uri="{FF2B5EF4-FFF2-40B4-BE49-F238E27FC236}">
                <a16:creationId xmlns:a16="http://schemas.microsoft.com/office/drawing/2014/main" xmlns="" id="{2374970E-5CE5-4760-8554-362A9425C59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1246941396"/>
              </p:ext>
            </p:extLst>
          </p:nvPr>
        </p:nvGraphicFramePr>
        <p:xfrm>
          <a:off x="4379913" y="687388"/>
          <a:ext cx="7037387" cy="547528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4" name="Slika 3">
            <a:extLst>
              <a:ext uri="{FF2B5EF4-FFF2-40B4-BE49-F238E27FC236}">
                <a16:creationId xmlns:a16="http://schemas.microsoft.com/office/drawing/2014/main" xmlns="" id="{2E4BF48C-214B-4BDA-924C-0594958CD0F8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943872" y="5938917"/>
            <a:ext cx="2804862" cy="1402431"/>
          </a:xfrm>
          <a:prstGeom prst="rect">
            <a:avLst/>
          </a:prstGeom>
        </p:spPr>
      </p:pic>
      <p:pic>
        <p:nvPicPr>
          <p:cNvPr id="5" name="Picture 2" descr="\\tartar\_Razmjena\dvukelic\Klio 6.png">
            <a:extLst>
              <a:ext uri="{FF2B5EF4-FFF2-40B4-BE49-F238E27FC236}">
                <a16:creationId xmlns:a16="http://schemas.microsoft.com/office/drawing/2014/main" xmlns="" id="{88F1C7CA-B2DE-407B-AFA4-F821CD4F858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0394950" y="-36336"/>
            <a:ext cx="1797050" cy="4699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140791456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>
            <a:extLst>
              <a:ext uri="{FF2B5EF4-FFF2-40B4-BE49-F238E27FC236}">
                <a16:creationId xmlns:a16="http://schemas.microsoft.com/office/drawing/2014/main" xmlns="" id="{DC8C3900-B8A1-4965-88E6-CBCBFE06720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4665945" cy="685800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xmlns="" id="{7BF256D4-2581-4DDF-8653-525F741A96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624568"/>
            <a:ext cx="3351755" cy="5412920"/>
          </a:xfrm>
        </p:spPr>
        <p:txBody>
          <a:bodyPr>
            <a:normAutofit/>
          </a:bodyPr>
          <a:lstStyle/>
          <a:p>
            <a:r>
              <a:rPr lang="hr-HR" sz="4400" dirty="0">
                <a:solidFill>
                  <a:schemeClr val="bg1"/>
                </a:solidFill>
              </a:rPr>
              <a:t>Velikaški rodovi u Hrvatskoj</a:t>
            </a:r>
            <a:endParaRPr lang="hr-HR" dirty="0">
              <a:solidFill>
                <a:schemeClr val="bg1"/>
              </a:solidFill>
            </a:endParaRPr>
          </a:p>
        </p:txBody>
      </p:sp>
      <p:graphicFrame>
        <p:nvGraphicFramePr>
          <p:cNvPr id="14" name="Rezervirano mjesto sadržaja 2">
            <a:extLst>
              <a:ext uri="{FF2B5EF4-FFF2-40B4-BE49-F238E27FC236}">
                <a16:creationId xmlns:a16="http://schemas.microsoft.com/office/drawing/2014/main" xmlns="" id="{5D4EAA8F-C698-4308-A430-F3587A08442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3303736867"/>
              </p:ext>
            </p:extLst>
          </p:nvPr>
        </p:nvGraphicFramePr>
        <p:xfrm>
          <a:off x="5392455" y="623888"/>
          <a:ext cx="5961345" cy="5413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Picture 2" descr="\\tartar\_Razmjena\dvukelic\Klio 6.png">
            <a:extLst>
              <a:ext uri="{FF2B5EF4-FFF2-40B4-BE49-F238E27FC236}">
                <a16:creationId xmlns:a16="http://schemas.microsoft.com/office/drawing/2014/main" xmlns="" id="{312BDAE7-EBDB-4310-9C47-B41BBB4023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0200456" y="0"/>
            <a:ext cx="1797050" cy="469900"/>
          </a:xfrm>
          <a:prstGeom prst="rect">
            <a:avLst/>
          </a:prstGeom>
          <a:noFill/>
        </p:spPr>
      </p:pic>
      <p:pic>
        <p:nvPicPr>
          <p:cNvPr id="6" name="Slika 5">
            <a:extLst>
              <a:ext uri="{FF2B5EF4-FFF2-40B4-BE49-F238E27FC236}">
                <a16:creationId xmlns:a16="http://schemas.microsoft.com/office/drawing/2014/main" xmlns="" id="{683C6408-429D-492A-BB48-F280012D6DBE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735960" y="5877272"/>
            <a:ext cx="2804862" cy="14024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02339653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xmlns="" id="{0B3B9DBC-97CC-4A18-B4A6-66E24029226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F4492644-1D84-449E-94E4-5FC5C873D32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-3048" y="227"/>
            <a:ext cx="12188952" cy="4551895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xmlns="" id="{3931AD7F-A8B7-4C4A-A77C-AAED3DB979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5342" y="637953"/>
            <a:ext cx="8272458" cy="3189507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l">
              <a:lnSpc>
                <a:spcPct val="90000"/>
              </a:lnSpc>
            </a:pPr>
            <a:r>
              <a:rPr lang="en-US" sz="80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Hrvatska u doba Anžuvinaca</a:t>
            </a:r>
          </a:p>
        </p:txBody>
      </p:sp>
      <p:sp>
        <p:nvSpPr>
          <p:cNvPr id="12" name="Freeform 6">
            <a:extLst>
              <a:ext uri="{FF2B5EF4-FFF2-40B4-BE49-F238E27FC236}">
                <a16:creationId xmlns:a16="http://schemas.microsoft.com/office/drawing/2014/main" xmlns="" id="{94EE1A74-DEBF-434E-8B5E-7AB296ECBE0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 bwMode="auto">
          <a:xfrm>
            <a:off x="8727747" y="4208147"/>
            <a:ext cx="339126" cy="1938528"/>
          </a:xfrm>
          <a:custGeom>
            <a:avLst/>
            <a:gdLst>
              <a:gd name="T0" fmla="*/ 414 w 414"/>
              <a:gd name="T1" fmla="*/ 2447 h 2447"/>
              <a:gd name="T2" fmla="*/ 0 w 414"/>
              <a:gd name="T3" fmla="*/ 2247 h 2447"/>
              <a:gd name="T4" fmla="*/ 0 w 414"/>
              <a:gd name="T5" fmla="*/ 0 h 2447"/>
              <a:gd name="T6" fmla="*/ 414 w 414"/>
              <a:gd name="T7" fmla="*/ 200 h 2447"/>
              <a:gd name="T8" fmla="*/ 414 w 414"/>
              <a:gd name="T9" fmla="*/ 2447 h 24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14" h="2447">
                <a:moveTo>
                  <a:pt x="414" y="2447"/>
                </a:moveTo>
                <a:lnTo>
                  <a:pt x="0" y="2247"/>
                </a:lnTo>
                <a:lnTo>
                  <a:pt x="0" y="0"/>
                </a:lnTo>
                <a:lnTo>
                  <a:pt x="414" y="200"/>
                </a:lnTo>
                <a:lnTo>
                  <a:pt x="414" y="2447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" name="Freeform 7">
            <a:extLst>
              <a:ext uri="{FF2B5EF4-FFF2-40B4-BE49-F238E27FC236}">
                <a16:creationId xmlns:a16="http://schemas.microsoft.com/office/drawing/2014/main" xmlns="" id="{8C7C4D4B-92D9-4FA4-A294-749E8574FF5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 bwMode="auto">
          <a:xfrm>
            <a:off x="8728739" y="4098333"/>
            <a:ext cx="201857" cy="1874520"/>
          </a:xfrm>
          <a:custGeom>
            <a:avLst/>
            <a:gdLst>
              <a:gd name="T0" fmla="*/ 209 w 209"/>
              <a:gd name="T1" fmla="*/ 2246 h 2358"/>
              <a:gd name="T2" fmla="*/ 0 w 209"/>
              <a:gd name="T3" fmla="*/ 2358 h 2358"/>
              <a:gd name="T4" fmla="*/ 0 w 209"/>
              <a:gd name="T5" fmla="*/ 111 h 2358"/>
              <a:gd name="T6" fmla="*/ 209 w 209"/>
              <a:gd name="T7" fmla="*/ 0 h 2358"/>
              <a:gd name="T8" fmla="*/ 209 w 209"/>
              <a:gd name="T9" fmla="*/ 2246 h 23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09" h="2358">
                <a:moveTo>
                  <a:pt x="209" y="2246"/>
                </a:moveTo>
                <a:lnTo>
                  <a:pt x="0" y="2358"/>
                </a:lnTo>
                <a:lnTo>
                  <a:pt x="0" y="111"/>
                </a:lnTo>
                <a:lnTo>
                  <a:pt x="209" y="0"/>
                </a:lnTo>
                <a:lnTo>
                  <a:pt x="209" y="2246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" name="Rectangle 8">
            <a:extLst>
              <a:ext uri="{FF2B5EF4-FFF2-40B4-BE49-F238E27FC236}">
                <a16:creationId xmlns:a16="http://schemas.microsoft.com/office/drawing/2014/main" xmlns="" id="{BADA3358-2A3F-41B0-A458-6FD1DB3AF9B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 bwMode="auto">
          <a:xfrm>
            <a:off x="-3048" y="4098334"/>
            <a:ext cx="8933019" cy="177393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xmlns="" id="{8FEA236F-CD5D-4A31-86BB-E65653374DF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95342" y="4377268"/>
            <a:ext cx="7970903" cy="1280582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lnSpc>
                <a:spcPct val="90000"/>
              </a:lnSpc>
              <a:spcBef>
                <a:spcPts val="1000"/>
              </a:spcBef>
              <a:buNone/>
            </a:pPr>
            <a:r>
              <a:rPr lang="en-US" kern="1200">
                <a:solidFill>
                  <a:srgbClr val="FEFFFF"/>
                </a:solidFill>
                <a:latin typeface="+mn-lt"/>
                <a:ea typeface="+mn-ea"/>
                <a:cs typeface="+mn-cs"/>
              </a:rPr>
              <a:t>Pročitajte izvor u udžbeniku na stranici 81. i odgovorite na pitanja.</a:t>
            </a:r>
          </a:p>
        </p:txBody>
      </p:sp>
      <p:sp>
        <p:nvSpPr>
          <p:cNvPr id="18" name="Rectangle 8">
            <a:extLst>
              <a:ext uri="{FF2B5EF4-FFF2-40B4-BE49-F238E27FC236}">
                <a16:creationId xmlns:a16="http://schemas.microsoft.com/office/drawing/2014/main" xmlns="" id="{E4737216-37B2-43AD-AB08-05BFCCEFC99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 bwMode="auto">
          <a:xfrm>
            <a:off x="9066873" y="4377267"/>
            <a:ext cx="3122079" cy="177393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4" name="Slika 3">
            <a:extLst>
              <a:ext uri="{FF2B5EF4-FFF2-40B4-BE49-F238E27FC236}">
                <a16:creationId xmlns:a16="http://schemas.microsoft.com/office/drawing/2014/main" xmlns="" id="{4A7E92C5-E962-4C16-902F-44E44AD787E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434067" y="5972853"/>
            <a:ext cx="2804862" cy="1402431"/>
          </a:xfrm>
          <a:prstGeom prst="rect">
            <a:avLst/>
          </a:prstGeom>
        </p:spPr>
      </p:pic>
      <p:pic>
        <p:nvPicPr>
          <p:cNvPr id="5" name="Picture 2" descr="\\tartar\_Razmjena\dvukelic\Klio 6.png">
            <a:extLst>
              <a:ext uri="{FF2B5EF4-FFF2-40B4-BE49-F238E27FC236}">
                <a16:creationId xmlns:a16="http://schemas.microsoft.com/office/drawing/2014/main" xmlns="" id="{3952D23C-20E2-4584-B34A-11C66EF8CE0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394950" y="0"/>
            <a:ext cx="1797050" cy="4699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81371462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xmlns="" id="{76EFD3D9-44F0-4267-BCC1-1613E79D827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6">
            <a:extLst>
              <a:ext uri="{FF2B5EF4-FFF2-40B4-BE49-F238E27FC236}">
                <a16:creationId xmlns:a16="http://schemas.microsoft.com/office/drawing/2014/main" xmlns="" id="{A779A851-95D6-41AF-937A-B0E4B7F6FA8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 bwMode="auto">
          <a:xfrm>
            <a:off x="4142164" y="900814"/>
            <a:ext cx="759618" cy="5710965"/>
          </a:xfrm>
          <a:custGeom>
            <a:avLst/>
            <a:gdLst>
              <a:gd name="T0" fmla="*/ 414 w 414"/>
              <a:gd name="T1" fmla="*/ 2447 h 2447"/>
              <a:gd name="T2" fmla="*/ 0 w 414"/>
              <a:gd name="T3" fmla="*/ 2247 h 2447"/>
              <a:gd name="T4" fmla="*/ 0 w 414"/>
              <a:gd name="T5" fmla="*/ 0 h 2447"/>
              <a:gd name="T6" fmla="*/ 414 w 414"/>
              <a:gd name="T7" fmla="*/ 200 h 2447"/>
              <a:gd name="T8" fmla="*/ 414 w 414"/>
              <a:gd name="T9" fmla="*/ 2447 h 24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14" h="2447">
                <a:moveTo>
                  <a:pt x="414" y="2447"/>
                </a:moveTo>
                <a:lnTo>
                  <a:pt x="0" y="2247"/>
                </a:lnTo>
                <a:lnTo>
                  <a:pt x="0" y="0"/>
                </a:lnTo>
                <a:lnTo>
                  <a:pt x="414" y="200"/>
                </a:lnTo>
                <a:lnTo>
                  <a:pt x="414" y="2447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7">
            <a:extLst>
              <a:ext uri="{FF2B5EF4-FFF2-40B4-BE49-F238E27FC236}">
                <a16:creationId xmlns:a16="http://schemas.microsoft.com/office/drawing/2014/main" xmlns="" id="{953FB2E7-B6CB-429C-81EB-D9516D6D5C8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 bwMode="auto">
          <a:xfrm>
            <a:off x="4144437" y="633165"/>
            <a:ext cx="482654" cy="5521414"/>
          </a:xfrm>
          <a:custGeom>
            <a:avLst/>
            <a:gdLst>
              <a:gd name="T0" fmla="*/ 209 w 209"/>
              <a:gd name="T1" fmla="*/ 2246 h 2358"/>
              <a:gd name="T2" fmla="*/ 0 w 209"/>
              <a:gd name="T3" fmla="*/ 2358 h 2358"/>
              <a:gd name="T4" fmla="*/ 0 w 209"/>
              <a:gd name="T5" fmla="*/ 111 h 2358"/>
              <a:gd name="T6" fmla="*/ 209 w 209"/>
              <a:gd name="T7" fmla="*/ 0 h 2358"/>
              <a:gd name="T8" fmla="*/ 209 w 209"/>
              <a:gd name="T9" fmla="*/ 2246 h 23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09" h="2358">
                <a:moveTo>
                  <a:pt x="209" y="2246"/>
                </a:moveTo>
                <a:lnTo>
                  <a:pt x="0" y="2358"/>
                </a:lnTo>
                <a:lnTo>
                  <a:pt x="0" y="111"/>
                </a:lnTo>
                <a:lnTo>
                  <a:pt x="209" y="0"/>
                </a:lnTo>
                <a:lnTo>
                  <a:pt x="209" y="2246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xmlns="" id="{2EC40DB1-B719-4A13-9A4D-0966B4B2786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634621" y="636723"/>
            <a:ext cx="4000062" cy="5257799"/>
          </a:xfrm>
          <a:custGeom>
            <a:avLst/>
            <a:gdLst>
              <a:gd name="connsiteX0" fmla="*/ 0 w 4634682"/>
              <a:gd name="connsiteY0" fmla="*/ 0 h 5257799"/>
              <a:gd name="connsiteX1" fmla="*/ 4634682 w 4634682"/>
              <a:gd name="connsiteY1" fmla="*/ 0 h 5257799"/>
              <a:gd name="connsiteX2" fmla="*/ 4634682 w 4634682"/>
              <a:gd name="connsiteY2" fmla="*/ 5257799 h 5257799"/>
              <a:gd name="connsiteX3" fmla="*/ 0 w 4634682"/>
              <a:gd name="connsiteY3" fmla="*/ 5257799 h 52577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634682" h="5257799">
                <a:moveTo>
                  <a:pt x="0" y="0"/>
                </a:moveTo>
                <a:lnTo>
                  <a:pt x="4634682" y="0"/>
                </a:lnTo>
                <a:lnTo>
                  <a:pt x="4634682" y="5257799"/>
                </a:lnTo>
                <a:lnTo>
                  <a:pt x="0" y="5257799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xmlns="" id="{3DE76B83-03F9-4489-A52F-2161A747ED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4872" y="982272"/>
            <a:ext cx="3388419" cy="4560970"/>
          </a:xfrm>
        </p:spPr>
        <p:txBody>
          <a:bodyPr>
            <a:normAutofit/>
          </a:bodyPr>
          <a:lstStyle/>
          <a:p>
            <a:r>
              <a:rPr lang="hr-HR" sz="4000" dirty="0">
                <a:solidFill>
                  <a:srgbClr val="FFFFFF"/>
                </a:solidFill>
              </a:rPr>
              <a:t>UPAMTIMO</a:t>
            </a:r>
          </a:p>
        </p:txBody>
      </p:sp>
      <p:sp>
        <p:nvSpPr>
          <p:cNvPr id="16" name="Rectangle 8">
            <a:extLst>
              <a:ext uri="{FF2B5EF4-FFF2-40B4-BE49-F238E27FC236}">
                <a16:creationId xmlns:a16="http://schemas.microsoft.com/office/drawing/2014/main" xmlns="" id="{82211336-CFF3-412D-868A-6679C1004C4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 bwMode="auto">
          <a:xfrm>
            <a:off x="4901782" y="1352302"/>
            <a:ext cx="6655597" cy="525164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xmlns="" id="{255B08C8-1FFB-46A2-89CB-4FE5E81365D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21862" y="1719618"/>
            <a:ext cx="5948831" cy="4334629"/>
          </a:xfrm>
        </p:spPr>
        <p:txBody>
          <a:bodyPr anchor="ctr">
            <a:normAutofit fontScale="92500" lnSpcReduction="10000"/>
          </a:bodyPr>
          <a:lstStyle/>
          <a:p>
            <a:pPr lvl="0"/>
            <a:r>
              <a:rPr lang="hr-HR" sz="2400" dirty="0">
                <a:solidFill>
                  <a:schemeClr val="bg1"/>
                </a:solidFill>
              </a:rPr>
              <a:t>uspon hrvatskih velikaških obitelji u XII. stoljeću</a:t>
            </a:r>
            <a:endParaRPr lang="en-US" sz="2400" dirty="0">
              <a:solidFill>
                <a:schemeClr val="bg1"/>
              </a:solidFill>
            </a:endParaRPr>
          </a:p>
          <a:p>
            <a:pPr lvl="0"/>
            <a:r>
              <a:rPr lang="hr-HR" sz="2400" dirty="0">
                <a:solidFill>
                  <a:schemeClr val="bg1"/>
                </a:solidFill>
              </a:rPr>
              <a:t>veliki utjecaj imale na iduća razdoblja hrvatske povijesti</a:t>
            </a:r>
            <a:endParaRPr lang="en-US" sz="2400" dirty="0">
              <a:solidFill>
                <a:schemeClr val="bg1"/>
              </a:solidFill>
            </a:endParaRPr>
          </a:p>
          <a:p>
            <a:pPr lvl="0"/>
            <a:r>
              <a:rPr lang="hr-HR" sz="2400" dirty="0">
                <a:solidFill>
                  <a:schemeClr val="bg1"/>
                </a:solidFill>
              </a:rPr>
              <a:t>na čelu Neretvanske kneževine bila obitelj Kačić, središte obitelji Omiš</a:t>
            </a:r>
          </a:p>
          <a:p>
            <a:pPr lvl="0"/>
            <a:r>
              <a:rPr lang="hr-HR" sz="2400" dirty="0">
                <a:solidFill>
                  <a:schemeClr val="bg1"/>
                </a:solidFill>
              </a:rPr>
              <a:t>Šubići, knezovi bribirski - Bribir i </a:t>
            </a:r>
            <a:r>
              <a:rPr lang="hr-HR" sz="2400" dirty="0" err="1">
                <a:solidFill>
                  <a:schemeClr val="bg1"/>
                </a:solidFill>
              </a:rPr>
              <a:t>Ostrovica</a:t>
            </a:r>
            <a:endParaRPr lang="en-US" sz="2400" dirty="0">
              <a:solidFill>
                <a:schemeClr val="bg1"/>
              </a:solidFill>
            </a:endParaRPr>
          </a:p>
          <a:p>
            <a:pPr lvl="0"/>
            <a:r>
              <a:rPr lang="hr-HR" sz="2400" dirty="0">
                <a:solidFill>
                  <a:schemeClr val="bg1"/>
                </a:solidFill>
              </a:rPr>
              <a:t>početkom XIV. stoljeća vrhunac moći za kneza Pavla I.</a:t>
            </a:r>
            <a:endParaRPr lang="en-US" sz="2400" dirty="0">
              <a:solidFill>
                <a:schemeClr val="bg1"/>
              </a:solidFill>
            </a:endParaRPr>
          </a:p>
          <a:p>
            <a:pPr lvl="0"/>
            <a:r>
              <a:rPr lang="hr-HR" sz="2400" dirty="0">
                <a:solidFill>
                  <a:schemeClr val="bg1"/>
                </a:solidFill>
              </a:rPr>
              <a:t>vlast se protezala od dalmatinskih gradova, preko Hrvatske do Bosne</a:t>
            </a:r>
            <a:endParaRPr lang="en-US" sz="2400" dirty="0">
              <a:solidFill>
                <a:schemeClr val="bg1"/>
              </a:solidFill>
            </a:endParaRPr>
          </a:p>
          <a:p>
            <a:pPr lvl="0"/>
            <a:r>
              <a:rPr lang="hr-HR" sz="2400" dirty="0">
                <a:solidFill>
                  <a:schemeClr val="bg1"/>
                </a:solidFill>
              </a:rPr>
              <a:t>Pavle I., ban Hrvata i gospodar Bosne</a:t>
            </a:r>
            <a:endParaRPr lang="en-US" sz="2400" dirty="0">
              <a:solidFill>
                <a:schemeClr val="bg1"/>
              </a:solidFill>
            </a:endParaRPr>
          </a:p>
          <a:p>
            <a:pPr lvl="0"/>
            <a:r>
              <a:rPr lang="hr-HR" sz="2400" dirty="0">
                <a:solidFill>
                  <a:schemeClr val="bg1"/>
                </a:solidFill>
              </a:rPr>
              <a:t>sredinom XIV. stoljeća moć obitelji slabi </a:t>
            </a:r>
            <a:endParaRPr lang="en-US" sz="2400" dirty="0">
              <a:solidFill>
                <a:schemeClr val="bg1"/>
              </a:solidFill>
            </a:endParaRPr>
          </a:p>
          <a:p>
            <a:pPr lvl="0"/>
            <a:endParaRPr lang="en-US" sz="2400" dirty="0">
              <a:solidFill>
                <a:schemeClr val="bg1"/>
              </a:solidFill>
            </a:endParaRPr>
          </a:p>
        </p:txBody>
      </p:sp>
      <p:pic>
        <p:nvPicPr>
          <p:cNvPr id="4" name="Picture 2" descr="\\tartar\_Razmjena\dvukelic\Klio 6.png">
            <a:extLst>
              <a:ext uri="{FF2B5EF4-FFF2-40B4-BE49-F238E27FC236}">
                <a16:creationId xmlns:a16="http://schemas.microsoft.com/office/drawing/2014/main" xmlns="" id="{17EEF97E-C525-409E-B54E-1A22EF78DF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272168" y="-28699"/>
            <a:ext cx="1797050" cy="469900"/>
          </a:xfrm>
          <a:prstGeom prst="rect">
            <a:avLst/>
          </a:prstGeom>
          <a:noFill/>
        </p:spPr>
      </p:pic>
      <p:pic>
        <p:nvPicPr>
          <p:cNvPr id="5" name="Slika 4">
            <a:extLst>
              <a:ext uri="{FF2B5EF4-FFF2-40B4-BE49-F238E27FC236}">
                <a16:creationId xmlns:a16="http://schemas.microsoft.com/office/drawing/2014/main" xmlns="" id="{45C306A6-284F-4202-84EC-AC3836C741C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279655" y="5943220"/>
            <a:ext cx="2804862" cy="14024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69264946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" name="Rectangle 16">
            <a:extLst>
              <a:ext uri="{FF2B5EF4-FFF2-40B4-BE49-F238E27FC236}">
                <a16:creationId xmlns:a16="http://schemas.microsoft.com/office/drawing/2014/main" xmlns="" id="{76EFD3D9-44F0-4267-BCC1-1613E79D827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Freeform 6">
            <a:extLst>
              <a:ext uri="{FF2B5EF4-FFF2-40B4-BE49-F238E27FC236}">
                <a16:creationId xmlns:a16="http://schemas.microsoft.com/office/drawing/2014/main" xmlns="" id="{A779A851-95D6-41AF-937A-B0E4B7F6FA8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 bwMode="auto">
          <a:xfrm>
            <a:off x="4142164" y="900814"/>
            <a:ext cx="759618" cy="5710965"/>
          </a:xfrm>
          <a:custGeom>
            <a:avLst/>
            <a:gdLst>
              <a:gd name="T0" fmla="*/ 414 w 414"/>
              <a:gd name="T1" fmla="*/ 2447 h 2447"/>
              <a:gd name="T2" fmla="*/ 0 w 414"/>
              <a:gd name="T3" fmla="*/ 2247 h 2447"/>
              <a:gd name="T4" fmla="*/ 0 w 414"/>
              <a:gd name="T5" fmla="*/ 0 h 2447"/>
              <a:gd name="T6" fmla="*/ 414 w 414"/>
              <a:gd name="T7" fmla="*/ 200 h 2447"/>
              <a:gd name="T8" fmla="*/ 414 w 414"/>
              <a:gd name="T9" fmla="*/ 2447 h 24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14" h="2447">
                <a:moveTo>
                  <a:pt x="414" y="2447"/>
                </a:moveTo>
                <a:lnTo>
                  <a:pt x="0" y="2247"/>
                </a:lnTo>
                <a:lnTo>
                  <a:pt x="0" y="0"/>
                </a:lnTo>
                <a:lnTo>
                  <a:pt x="414" y="200"/>
                </a:lnTo>
                <a:lnTo>
                  <a:pt x="414" y="2447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1" name="Freeform 7">
            <a:extLst>
              <a:ext uri="{FF2B5EF4-FFF2-40B4-BE49-F238E27FC236}">
                <a16:creationId xmlns:a16="http://schemas.microsoft.com/office/drawing/2014/main" xmlns="" id="{953FB2E7-B6CB-429C-81EB-D9516D6D5C8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 bwMode="auto">
          <a:xfrm>
            <a:off x="4144437" y="633165"/>
            <a:ext cx="482654" cy="5521414"/>
          </a:xfrm>
          <a:custGeom>
            <a:avLst/>
            <a:gdLst>
              <a:gd name="T0" fmla="*/ 209 w 209"/>
              <a:gd name="T1" fmla="*/ 2246 h 2358"/>
              <a:gd name="T2" fmla="*/ 0 w 209"/>
              <a:gd name="T3" fmla="*/ 2358 h 2358"/>
              <a:gd name="T4" fmla="*/ 0 w 209"/>
              <a:gd name="T5" fmla="*/ 111 h 2358"/>
              <a:gd name="T6" fmla="*/ 209 w 209"/>
              <a:gd name="T7" fmla="*/ 0 h 2358"/>
              <a:gd name="T8" fmla="*/ 209 w 209"/>
              <a:gd name="T9" fmla="*/ 2246 h 23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09" h="2358">
                <a:moveTo>
                  <a:pt x="209" y="2246"/>
                </a:moveTo>
                <a:lnTo>
                  <a:pt x="0" y="2358"/>
                </a:lnTo>
                <a:lnTo>
                  <a:pt x="0" y="111"/>
                </a:lnTo>
                <a:lnTo>
                  <a:pt x="209" y="0"/>
                </a:lnTo>
                <a:lnTo>
                  <a:pt x="209" y="2246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3" name="Freeform: Shape 22">
            <a:extLst>
              <a:ext uri="{FF2B5EF4-FFF2-40B4-BE49-F238E27FC236}">
                <a16:creationId xmlns:a16="http://schemas.microsoft.com/office/drawing/2014/main" xmlns="" id="{2EC40DB1-B719-4A13-9A4D-0966B4B2786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634621" y="636723"/>
            <a:ext cx="4000062" cy="5257799"/>
          </a:xfrm>
          <a:custGeom>
            <a:avLst/>
            <a:gdLst>
              <a:gd name="connsiteX0" fmla="*/ 0 w 4634682"/>
              <a:gd name="connsiteY0" fmla="*/ 0 h 5257799"/>
              <a:gd name="connsiteX1" fmla="*/ 4634682 w 4634682"/>
              <a:gd name="connsiteY1" fmla="*/ 0 h 5257799"/>
              <a:gd name="connsiteX2" fmla="*/ 4634682 w 4634682"/>
              <a:gd name="connsiteY2" fmla="*/ 5257799 h 5257799"/>
              <a:gd name="connsiteX3" fmla="*/ 0 w 4634682"/>
              <a:gd name="connsiteY3" fmla="*/ 5257799 h 52577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634682" h="5257799">
                <a:moveTo>
                  <a:pt x="0" y="0"/>
                </a:moveTo>
                <a:lnTo>
                  <a:pt x="4634682" y="0"/>
                </a:lnTo>
                <a:lnTo>
                  <a:pt x="4634682" y="5257799"/>
                </a:lnTo>
                <a:lnTo>
                  <a:pt x="0" y="5257799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xmlns="" id="{D731D3A5-B317-43B3-8CAB-163FB24994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4872" y="982272"/>
            <a:ext cx="3388419" cy="4560970"/>
          </a:xfrm>
        </p:spPr>
        <p:txBody>
          <a:bodyPr>
            <a:normAutofit/>
          </a:bodyPr>
          <a:lstStyle/>
          <a:p>
            <a:r>
              <a:rPr lang="hr-HR" sz="4000" dirty="0">
                <a:solidFill>
                  <a:srgbClr val="FFFFFF"/>
                </a:solidFill>
              </a:rPr>
              <a:t>UPAMTIMO</a:t>
            </a:r>
          </a:p>
        </p:txBody>
      </p:sp>
      <p:sp>
        <p:nvSpPr>
          <p:cNvPr id="25" name="Rectangle 8">
            <a:extLst>
              <a:ext uri="{FF2B5EF4-FFF2-40B4-BE49-F238E27FC236}">
                <a16:creationId xmlns:a16="http://schemas.microsoft.com/office/drawing/2014/main" xmlns="" id="{82211336-CFF3-412D-868A-6679C1004C4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 bwMode="auto">
          <a:xfrm>
            <a:off x="4901782" y="1352302"/>
            <a:ext cx="6655597" cy="525164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xmlns="" id="{E6A4614F-7C37-423A-8439-02FFB66DAFA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21861" y="1719618"/>
            <a:ext cx="6335517" cy="4334629"/>
          </a:xfrm>
        </p:spPr>
        <p:txBody>
          <a:bodyPr anchor="ctr">
            <a:normAutofit/>
          </a:bodyPr>
          <a:lstStyle/>
          <a:p>
            <a:pPr lvl="0"/>
            <a:r>
              <a:rPr lang="hr-HR" sz="2000" dirty="0">
                <a:solidFill>
                  <a:schemeClr val="bg1"/>
                </a:solidFill>
              </a:rPr>
              <a:t>vladali Krkom kao mletački vazali u XII. stoljeću</a:t>
            </a:r>
            <a:endParaRPr lang="en-US" sz="2000" dirty="0">
              <a:solidFill>
                <a:schemeClr val="bg1"/>
              </a:solidFill>
            </a:endParaRPr>
          </a:p>
          <a:p>
            <a:pPr lvl="0"/>
            <a:r>
              <a:rPr lang="hr-HR" sz="2000" dirty="0">
                <a:solidFill>
                  <a:schemeClr val="bg1"/>
                </a:solidFill>
              </a:rPr>
              <a:t>u XII. stoljeću šire se na hrvatsko kopno, Vinodol i Senj</a:t>
            </a:r>
            <a:endParaRPr lang="en-US" sz="2000" dirty="0">
              <a:solidFill>
                <a:schemeClr val="bg1"/>
              </a:solidFill>
            </a:endParaRPr>
          </a:p>
          <a:p>
            <a:pPr lvl="0"/>
            <a:r>
              <a:rPr lang="hr-HR" sz="2000" dirty="0">
                <a:solidFill>
                  <a:schemeClr val="bg1"/>
                </a:solidFill>
              </a:rPr>
              <a:t>Modrušku županiju dobili od Bele III. Arpadovića</a:t>
            </a:r>
            <a:endParaRPr lang="en-US" sz="2000" dirty="0">
              <a:solidFill>
                <a:schemeClr val="bg1"/>
              </a:solidFill>
            </a:endParaRPr>
          </a:p>
          <a:p>
            <a:pPr lvl="0"/>
            <a:r>
              <a:rPr lang="hr-HR" sz="2000" dirty="0">
                <a:solidFill>
                  <a:schemeClr val="bg1"/>
                </a:solidFill>
              </a:rPr>
              <a:t>Vinodolski zakonik 1288. godine, najstariji zakonik pisan hrvatskim jezikom i glagoljicom</a:t>
            </a:r>
            <a:endParaRPr lang="en-US" sz="2000" dirty="0">
              <a:solidFill>
                <a:schemeClr val="bg1"/>
              </a:solidFill>
            </a:endParaRPr>
          </a:p>
          <a:p>
            <a:pPr lvl="0"/>
            <a:r>
              <a:rPr lang="hr-HR" sz="2000" dirty="0">
                <a:solidFill>
                  <a:schemeClr val="bg1"/>
                </a:solidFill>
              </a:rPr>
              <a:t>oko 1430. krčki knez Nikola dodaje svojem rodu naziv, Frankopani</a:t>
            </a:r>
          </a:p>
          <a:p>
            <a:pPr lvl="0"/>
            <a:r>
              <a:rPr lang="hr-HR" sz="2000" dirty="0">
                <a:solidFill>
                  <a:schemeClr val="bg1"/>
                </a:solidFill>
              </a:rPr>
              <a:t>obitelj </a:t>
            </a:r>
            <a:r>
              <a:rPr lang="hr-HR" sz="2000" dirty="0" err="1">
                <a:solidFill>
                  <a:schemeClr val="bg1"/>
                </a:solidFill>
              </a:rPr>
              <a:t>Babonić</a:t>
            </a:r>
            <a:r>
              <a:rPr lang="hr-HR" sz="2000" dirty="0">
                <a:solidFill>
                  <a:schemeClr val="bg1"/>
                </a:solidFill>
              </a:rPr>
              <a:t> u Slavoniji, sredina XIII. stoljeća</a:t>
            </a:r>
            <a:endParaRPr lang="en-US" sz="2000" dirty="0">
              <a:solidFill>
                <a:schemeClr val="bg1"/>
              </a:solidFill>
            </a:endParaRPr>
          </a:p>
          <a:p>
            <a:pPr lvl="0"/>
            <a:r>
              <a:rPr lang="hr-HR" sz="2000" dirty="0">
                <a:solidFill>
                  <a:schemeClr val="bg1"/>
                </a:solidFill>
              </a:rPr>
              <a:t>ime dobili po knezu </a:t>
            </a:r>
            <a:r>
              <a:rPr lang="hr-HR" sz="2000" dirty="0" err="1">
                <a:solidFill>
                  <a:schemeClr val="bg1"/>
                </a:solidFill>
              </a:rPr>
              <a:t>Babonegu</a:t>
            </a:r>
            <a:endParaRPr lang="en-US" sz="2000" dirty="0">
              <a:solidFill>
                <a:schemeClr val="bg1"/>
              </a:solidFill>
            </a:endParaRPr>
          </a:p>
          <a:p>
            <a:pPr lvl="0"/>
            <a:r>
              <a:rPr lang="hr-HR" sz="2000" dirty="0">
                <a:solidFill>
                  <a:schemeClr val="bg1"/>
                </a:solidFill>
              </a:rPr>
              <a:t>prostor južno od Save i Kupe, gotovo do rijeke Bosne</a:t>
            </a:r>
            <a:endParaRPr lang="en-US" sz="2000" dirty="0">
              <a:solidFill>
                <a:schemeClr val="bg1"/>
              </a:solidFill>
            </a:endParaRPr>
          </a:p>
          <a:p>
            <a:pPr lvl="0"/>
            <a:r>
              <a:rPr lang="hr-HR" sz="2000" dirty="0">
                <a:solidFill>
                  <a:schemeClr val="bg1"/>
                </a:solidFill>
              </a:rPr>
              <a:t>Stjepan III. </a:t>
            </a:r>
            <a:r>
              <a:rPr lang="hr-HR" sz="2000" dirty="0" err="1">
                <a:solidFill>
                  <a:schemeClr val="bg1"/>
                </a:solidFill>
              </a:rPr>
              <a:t>Babonić</a:t>
            </a:r>
            <a:r>
              <a:rPr lang="hr-HR" sz="2000" dirty="0">
                <a:solidFill>
                  <a:schemeClr val="bg1"/>
                </a:solidFill>
              </a:rPr>
              <a:t> slavonski ban, vrhunac moći XIV. st.</a:t>
            </a:r>
            <a:endParaRPr lang="en-US" sz="2000" dirty="0">
              <a:solidFill>
                <a:schemeClr val="bg1"/>
              </a:solidFill>
            </a:endParaRPr>
          </a:p>
          <a:p>
            <a:pPr marL="0" indent="0">
              <a:lnSpc>
                <a:spcPct val="90000"/>
              </a:lnSpc>
              <a:buNone/>
            </a:pPr>
            <a:endParaRPr lang="hr-HR" sz="2000" dirty="0">
              <a:solidFill>
                <a:srgbClr val="FEFFFF"/>
              </a:solidFill>
            </a:endParaRPr>
          </a:p>
        </p:txBody>
      </p:sp>
      <p:pic>
        <p:nvPicPr>
          <p:cNvPr id="4" name="Picture 2" descr="\\tartar\_Razmjena\dvukelic\Klio 6.png">
            <a:extLst>
              <a:ext uri="{FF2B5EF4-FFF2-40B4-BE49-F238E27FC236}">
                <a16:creationId xmlns:a16="http://schemas.microsoft.com/office/drawing/2014/main" xmlns="" id="{1695C359-9407-4C86-8ABA-BB2554F394C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200456" y="-7831"/>
            <a:ext cx="1797050" cy="469900"/>
          </a:xfrm>
          <a:prstGeom prst="rect">
            <a:avLst/>
          </a:prstGeom>
          <a:noFill/>
        </p:spPr>
      </p:pic>
      <p:pic>
        <p:nvPicPr>
          <p:cNvPr id="5" name="Slika 4">
            <a:extLst>
              <a:ext uri="{FF2B5EF4-FFF2-40B4-BE49-F238E27FC236}">
                <a16:creationId xmlns:a16="http://schemas.microsoft.com/office/drawing/2014/main" xmlns="" id="{6008D295-3D1F-4626-B782-0182EE827C6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389218" y="5994730"/>
            <a:ext cx="2804862" cy="14024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92323707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xmlns="" id="{76EFD3D9-44F0-4267-BCC1-1613E79D827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6">
            <a:extLst>
              <a:ext uri="{FF2B5EF4-FFF2-40B4-BE49-F238E27FC236}">
                <a16:creationId xmlns:a16="http://schemas.microsoft.com/office/drawing/2014/main" xmlns="" id="{A779A851-95D6-41AF-937A-B0E4B7F6FA8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 bwMode="auto">
          <a:xfrm>
            <a:off x="4142164" y="900814"/>
            <a:ext cx="759618" cy="5710965"/>
          </a:xfrm>
          <a:custGeom>
            <a:avLst/>
            <a:gdLst>
              <a:gd name="T0" fmla="*/ 414 w 414"/>
              <a:gd name="T1" fmla="*/ 2447 h 2447"/>
              <a:gd name="T2" fmla="*/ 0 w 414"/>
              <a:gd name="T3" fmla="*/ 2247 h 2447"/>
              <a:gd name="T4" fmla="*/ 0 w 414"/>
              <a:gd name="T5" fmla="*/ 0 h 2447"/>
              <a:gd name="T6" fmla="*/ 414 w 414"/>
              <a:gd name="T7" fmla="*/ 200 h 2447"/>
              <a:gd name="T8" fmla="*/ 414 w 414"/>
              <a:gd name="T9" fmla="*/ 2447 h 24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14" h="2447">
                <a:moveTo>
                  <a:pt x="414" y="2447"/>
                </a:moveTo>
                <a:lnTo>
                  <a:pt x="0" y="2247"/>
                </a:lnTo>
                <a:lnTo>
                  <a:pt x="0" y="0"/>
                </a:lnTo>
                <a:lnTo>
                  <a:pt x="414" y="200"/>
                </a:lnTo>
                <a:lnTo>
                  <a:pt x="414" y="2447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7">
            <a:extLst>
              <a:ext uri="{FF2B5EF4-FFF2-40B4-BE49-F238E27FC236}">
                <a16:creationId xmlns:a16="http://schemas.microsoft.com/office/drawing/2014/main" xmlns="" id="{953FB2E7-B6CB-429C-81EB-D9516D6D5C8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 bwMode="auto">
          <a:xfrm>
            <a:off x="4144437" y="633165"/>
            <a:ext cx="482654" cy="5521414"/>
          </a:xfrm>
          <a:custGeom>
            <a:avLst/>
            <a:gdLst>
              <a:gd name="T0" fmla="*/ 209 w 209"/>
              <a:gd name="T1" fmla="*/ 2246 h 2358"/>
              <a:gd name="T2" fmla="*/ 0 w 209"/>
              <a:gd name="T3" fmla="*/ 2358 h 2358"/>
              <a:gd name="T4" fmla="*/ 0 w 209"/>
              <a:gd name="T5" fmla="*/ 111 h 2358"/>
              <a:gd name="T6" fmla="*/ 209 w 209"/>
              <a:gd name="T7" fmla="*/ 0 h 2358"/>
              <a:gd name="T8" fmla="*/ 209 w 209"/>
              <a:gd name="T9" fmla="*/ 2246 h 23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09" h="2358">
                <a:moveTo>
                  <a:pt x="209" y="2246"/>
                </a:moveTo>
                <a:lnTo>
                  <a:pt x="0" y="2358"/>
                </a:lnTo>
                <a:lnTo>
                  <a:pt x="0" y="111"/>
                </a:lnTo>
                <a:lnTo>
                  <a:pt x="209" y="0"/>
                </a:lnTo>
                <a:lnTo>
                  <a:pt x="209" y="2246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xmlns="" id="{2EC40DB1-B719-4A13-9A4D-0966B4B2786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634621" y="636723"/>
            <a:ext cx="4000062" cy="5257799"/>
          </a:xfrm>
          <a:custGeom>
            <a:avLst/>
            <a:gdLst>
              <a:gd name="connsiteX0" fmla="*/ 0 w 4634682"/>
              <a:gd name="connsiteY0" fmla="*/ 0 h 5257799"/>
              <a:gd name="connsiteX1" fmla="*/ 4634682 w 4634682"/>
              <a:gd name="connsiteY1" fmla="*/ 0 h 5257799"/>
              <a:gd name="connsiteX2" fmla="*/ 4634682 w 4634682"/>
              <a:gd name="connsiteY2" fmla="*/ 5257799 h 5257799"/>
              <a:gd name="connsiteX3" fmla="*/ 0 w 4634682"/>
              <a:gd name="connsiteY3" fmla="*/ 5257799 h 52577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634682" h="5257799">
                <a:moveTo>
                  <a:pt x="0" y="0"/>
                </a:moveTo>
                <a:lnTo>
                  <a:pt x="4634682" y="0"/>
                </a:lnTo>
                <a:lnTo>
                  <a:pt x="4634682" y="5257799"/>
                </a:lnTo>
                <a:lnTo>
                  <a:pt x="0" y="5257799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xmlns="" id="{D38D5E40-69BE-4271-B683-865220B54C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4872" y="982272"/>
            <a:ext cx="3388419" cy="4560970"/>
          </a:xfrm>
        </p:spPr>
        <p:txBody>
          <a:bodyPr>
            <a:normAutofit/>
          </a:bodyPr>
          <a:lstStyle/>
          <a:p>
            <a:r>
              <a:rPr lang="hr-HR" sz="4000" dirty="0">
                <a:solidFill>
                  <a:srgbClr val="FFFFFF"/>
                </a:solidFill>
              </a:rPr>
              <a:t>UPAMTIMO</a:t>
            </a:r>
          </a:p>
        </p:txBody>
      </p:sp>
      <p:sp>
        <p:nvSpPr>
          <p:cNvPr id="16" name="Rectangle 8">
            <a:extLst>
              <a:ext uri="{FF2B5EF4-FFF2-40B4-BE49-F238E27FC236}">
                <a16:creationId xmlns:a16="http://schemas.microsoft.com/office/drawing/2014/main" xmlns="" id="{82211336-CFF3-412D-868A-6679C1004C4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 bwMode="auto">
          <a:xfrm>
            <a:off x="4901782" y="1352302"/>
            <a:ext cx="6655597" cy="525164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xmlns="" id="{CB60DD3B-E671-4785-BFD3-17D15386216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21862" y="1719618"/>
            <a:ext cx="5948831" cy="4334629"/>
          </a:xfrm>
        </p:spPr>
        <p:txBody>
          <a:bodyPr anchor="ctr">
            <a:normAutofit fontScale="92500"/>
          </a:bodyPr>
          <a:lstStyle/>
          <a:p>
            <a:r>
              <a:rPr lang="hr-HR" sz="2400" dirty="0">
                <a:solidFill>
                  <a:schemeClr val="bg1"/>
                </a:solidFill>
              </a:rPr>
              <a:t>smrt Bele IV. i sukobi oko vlasti</a:t>
            </a:r>
          </a:p>
          <a:p>
            <a:r>
              <a:rPr lang="hr-HR" sz="2400" dirty="0">
                <a:solidFill>
                  <a:schemeClr val="bg1"/>
                </a:solidFill>
              </a:rPr>
              <a:t>jača moć velikaških obitelji u Hrvatskoj</a:t>
            </a:r>
          </a:p>
          <a:p>
            <a:r>
              <a:rPr lang="hr-HR" sz="2400" dirty="0">
                <a:solidFill>
                  <a:schemeClr val="bg1"/>
                </a:solidFill>
              </a:rPr>
              <a:t>Šubići, svojim posjedima vladali kao samostalni vladari</a:t>
            </a:r>
          </a:p>
          <a:p>
            <a:r>
              <a:rPr lang="hr-HR" sz="2400" dirty="0">
                <a:solidFill>
                  <a:schemeClr val="bg1"/>
                </a:solidFill>
              </a:rPr>
              <a:t>Šubići i nova vladarska obitelj Anžuvinaca u Hrvatskoj</a:t>
            </a:r>
          </a:p>
          <a:p>
            <a:r>
              <a:rPr lang="hr-HR" sz="2400" dirty="0">
                <a:solidFill>
                  <a:schemeClr val="bg1"/>
                </a:solidFill>
              </a:rPr>
              <a:t>1300. godine knez Juraj Šubić u Napuljskom kraljevstvu</a:t>
            </a:r>
          </a:p>
          <a:p>
            <a:r>
              <a:rPr lang="hr-HR" sz="2400" dirty="0">
                <a:solidFill>
                  <a:schemeClr val="bg1"/>
                </a:solidFill>
              </a:rPr>
              <a:t>smrt posljednjeg Arpadovića Andrije III.</a:t>
            </a:r>
          </a:p>
          <a:p>
            <a:r>
              <a:rPr lang="hr-HR" sz="2400" dirty="0">
                <a:solidFill>
                  <a:schemeClr val="bg1"/>
                </a:solidFill>
              </a:rPr>
              <a:t>Karlo Robert, francuska dinastija </a:t>
            </a:r>
            <a:r>
              <a:rPr lang="hr-HR" sz="2400" dirty="0" err="1">
                <a:solidFill>
                  <a:schemeClr val="bg1"/>
                </a:solidFill>
              </a:rPr>
              <a:t>Anjou</a:t>
            </a:r>
            <a:endParaRPr lang="hr-HR" sz="2400" dirty="0">
              <a:solidFill>
                <a:schemeClr val="bg1"/>
              </a:solidFill>
            </a:endParaRPr>
          </a:p>
          <a:p>
            <a:r>
              <a:rPr lang="hr-HR" sz="2400" dirty="0">
                <a:solidFill>
                  <a:schemeClr val="bg1"/>
                </a:solidFill>
              </a:rPr>
              <a:t>1301. godine u </a:t>
            </a:r>
            <a:r>
              <a:rPr lang="hr-HR" sz="2400" dirty="0" err="1">
                <a:solidFill>
                  <a:schemeClr val="bg1"/>
                </a:solidFill>
              </a:rPr>
              <a:t>Ostrogonu</a:t>
            </a:r>
            <a:r>
              <a:rPr lang="hr-HR" sz="2400" dirty="0">
                <a:solidFill>
                  <a:schemeClr val="bg1"/>
                </a:solidFill>
              </a:rPr>
              <a:t> okrunjen kao Karlo I.</a:t>
            </a:r>
          </a:p>
          <a:p>
            <a:pPr lvl="0"/>
            <a:endParaRPr lang="hr-HR" sz="2400" dirty="0">
              <a:solidFill>
                <a:srgbClr val="FEFFFF"/>
              </a:solidFill>
            </a:endParaRPr>
          </a:p>
        </p:txBody>
      </p:sp>
      <p:pic>
        <p:nvPicPr>
          <p:cNvPr id="4" name="Picture 2" descr="\\tartar\_Razmjena\dvukelic\Klio 6.png">
            <a:extLst>
              <a:ext uri="{FF2B5EF4-FFF2-40B4-BE49-F238E27FC236}">
                <a16:creationId xmlns:a16="http://schemas.microsoft.com/office/drawing/2014/main" xmlns="" id="{A66A07AC-D7E0-403A-9EB2-AA6428DB639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272168" y="0"/>
            <a:ext cx="1797050" cy="469900"/>
          </a:xfrm>
          <a:prstGeom prst="rect">
            <a:avLst/>
          </a:prstGeom>
          <a:noFill/>
        </p:spPr>
      </p:pic>
      <p:pic>
        <p:nvPicPr>
          <p:cNvPr id="5" name="Slika 4">
            <a:extLst>
              <a:ext uri="{FF2B5EF4-FFF2-40B4-BE49-F238E27FC236}">
                <a16:creationId xmlns:a16="http://schemas.microsoft.com/office/drawing/2014/main" xmlns="" id="{F4A3C31E-49E7-4761-A8F5-D3362875E27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096920" y="5935103"/>
            <a:ext cx="2804862" cy="14024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3723062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xmlns="" id="{76EFD3D9-44F0-4267-BCC1-1613E79D827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6">
            <a:extLst>
              <a:ext uri="{FF2B5EF4-FFF2-40B4-BE49-F238E27FC236}">
                <a16:creationId xmlns:a16="http://schemas.microsoft.com/office/drawing/2014/main" xmlns="" id="{A779A851-95D6-41AF-937A-B0E4B7F6FA8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 bwMode="auto">
          <a:xfrm>
            <a:off x="4142164" y="900814"/>
            <a:ext cx="759618" cy="5710965"/>
          </a:xfrm>
          <a:custGeom>
            <a:avLst/>
            <a:gdLst>
              <a:gd name="T0" fmla="*/ 414 w 414"/>
              <a:gd name="T1" fmla="*/ 2447 h 2447"/>
              <a:gd name="T2" fmla="*/ 0 w 414"/>
              <a:gd name="T3" fmla="*/ 2247 h 2447"/>
              <a:gd name="T4" fmla="*/ 0 w 414"/>
              <a:gd name="T5" fmla="*/ 0 h 2447"/>
              <a:gd name="T6" fmla="*/ 414 w 414"/>
              <a:gd name="T7" fmla="*/ 200 h 2447"/>
              <a:gd name="T8" fmla="*/ 414 w 414"/>
              <a:gd name="T9" fmla="*/ 2447 h 24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14" h="2447">
                <a:moveTo>
                  <a:pt x="414" y="2447"/>
                </a:moveTo>
                <a:lnTo>
                  <a:pt x="0" y="2247"/>
                </a:lnTo>
                <a:lnTo>
                  <a:pt x="0" y="0"/>
                </a:lnTo>
                <a:lnTo>
                  <a:pt x="414" y="200"/>
                </a:lnTo>
                <a:lnTo>
                  <a:pt x="414" y="2447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7">
            <a:extLst>
              <a:ext uri="{FF2B5EF4-FFF2-40B4-BE49-F238E27FC236}">
                <a16:creationId xmlns:a16="http://schemas.microsoft.com/office/drawing/2014/main" xmlns="" id="{953FB2E7-B6CB-429C-81EB-D9516D6D5C8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 bwMode="auto">
          <a:xfrm>
            <a:off x="4144437" y="633165"/>
            <a:ext cx="482654" cy="5521414"/>
          </a:xfrm>
          <a:custGeom>
            <a:avLst/>
            <a:gdLst>
              <a:gd name="T0" fmla="*/ 209 w 209"/>
              <a:gd name="T1" fmla="*/ 2246 h 2358"/>
              <a:gd name="T2" fmla="*/ 0 w 209"/>
              <a:gd name="T3" fmla="*/ 2358 h 2358"/>
              <a:gd name="T4" fmla="*/ 0 w 209"/>
              <a:gd name="T5" fmla="*/ 111 h 2358"/>
              <a:gd name="T6" fmla="*/ 209 w 209"/>
              <a:gd name="T7" fmla="*/ 0 h 2358"/>
              <a:gd name="T8" fmla="*/ 209 w 209"/>
              <a:gd name="T9" fmla="*/ 2246 h 23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09" h="2358">
                <a:moveTo>
                  <a:pt x="209" y="2246"/>
                </a:moveTo>
                <a:lnTo>
                  <a:pt x="0" y="2358"/>
                </a:lnTo>
                <a:lnTo>
                  <a:pt x="0" y="111"/>
                </a:lnTo>
                <a:lnTo>
                  <a:pt x="209" y="0"/>
                </a:lnTo>
                <a:lnTo>
                  <a:pt x="209" y="2246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xmlns="" id="{2EC40DB1-B719-4A13-9A4D-0966B4B2786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634621" y="636723"/>
            <a:ext cx="4000062" cy="5257799"/>
          </a:xfrm>
          <a:custGeom>
            <a:avLst/>
            <a:gdLst>
              <a:gd name="connsiteX0" fmla="*/ 0 w 4634682"/>
              <a:gd name="connsiteY0" fmla="*/ 0 h 5257799"/>
              <a:gd name="connsiteX1" fmla="*/ 4634682 w 4634682"/>
              <a:gd name="connsiteY1" fmla="*/ 0 h 5257799"/>
              <a:gd name="connsiteX2" fmla="*/ 4634682 w 4634682"/>
              <a:gd name="connsiteY2" fmla="*/ 5257799 h 5257799"/>
              <a:gd name="connsiteX3" fmla="*/ 0 w 4634682"/>
              <a:gd name="connsiteY3" fmla="*/ 5257799 h 52577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634682" h="5257799">
                <a:moveTo>
                  <a:pt x="0" y="0"/>
                </a:moveTo>
                <a:lnTo>
                  <a:pt x="4634682" y="0"/>
                </a:lnTo>
                <a:lnTo>
                  <a:pt x="4634682" y="5257799"/>
                </a:lnTo>
                <a:lnTo>
                  <a:pt x="0" y="5257799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xmlns="" id="{0A48BC9F-90A6-4414-A205-B71E504707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4872" y="982272"/>
            <a:ext cx="3388419" cy="4560970"/>
          </a:xfrm>
        </p:spPr>
        <p:txBody>
          <a:bodyPr>
            <a:normAutofit/>
          </a:bodyPr>
          <a:lstStyle/>
          <a:p>
            <a:r>
              <a:rPr lang="hr-HR" sz="4000" dirty="0">
                <a:solidFill>
                  <a:srgbClr val="FFFFFF"/>
                </a:solidFill>
              </a:rPr>
              <a:t>UPAMTIMO</a:t>
            </a:r>
          </a:p>
        </p:txBody>
      </p:sp>
      <p:sp>
        <p:nvSpPr>
          <p:cNvPr id="16" name="Rectangle 8">
            <a:extLst>
              <a:ext uri="{FF2B5EF4-FFF2-40B4-BE49-F238E27FC236}">
                <a16:creationId xmlns:a16="http://schemas.microsoft.com/office/drawing/2014/main" xmlns="" id="{82211336-CFF3-412D-868A-6679C1004C4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 bwMode="auto">
          <a:xfrm>
            <a:off x="4901782" y="1352302"/>
            <a:ext cx="6655597" cy="525164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xmlns="" id="{4DF3F01D-EDAA-448A-99FA-E394FA308C5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21862" y="1719618"/>
            <a:ext cx="5948831" cy="4334629"/>
          </a:xfrm>
        </p:spPr>
        <p:txBody>
          <a:bodyPr anchor="ctr">
            <a:normAutofit fontScale="85000" lnSpcReduction="10000"/>
          </a:bodyPr>
          <a:lstStyle/>
          <a:p>
            <a:pPr lvl="0"/>
            <a:r>
              <a:rPr lang="hr-HR" sz="2400" dirty="0">
                <a:solidFill>
                  <a:schemeClr val="bg1"/>
                </a:solidFill>
              </a:rPr>
              <a:t>hrvatsko plemstvo priznalo Karla I. za kralja</a:t>
            </a:r>
            <a:endParaRPr lang="en-US" sz="2400" dirty="0">
              <a:solidFill>
                <a:schemeClr val="bg1"/>
              </a:solidFill>
            </a:endParaRPr>
          </a:p>
          <a:p>
            <a:pPr lvl="0"/>
            <a:r>
              <a:rPr lang="hr-HR" sz="2400" dirty="0">
                <a:solidFill>
                  <a:schemeClr val="bg1"/>
                </a:solidFill>
              </a:rPr>
              <a:t>otpor ugarskog plemstva</a:t>
            </a:r>
          </a:p>
          <a:p>
            <a:pPr lvl="0"/>
            <a:r>
              <a:rPr lang="hr-HR" sz="2400" dirty="0">
                <a:solidFill>
                  <a:schemeClr val="bg1"/>
                </a:solidFill>
              </a:rPr>
              <a:t>Karlo I. uvodi nove poreze</a:t>
            </a:r>
          </a:p>
          <a:p>
            <a:pPr lvl="0"/>
            <a:r>
              <a:rPr lang="hr-HR" sz="2400" dirty="0">
                <a:solidFill>
                  <a:schemeClr val="bg1"/>
                </a:solidFill>
              </a:rPr>
              <a:t>Mladen II. Nije uspio održati moć Šubića</a:t>
            </a:r>
          </a:p>
          <a:p>
            <a:pPr lvl="0"/>
            <a:r>
              <a:rPr lang="hr-HR" sz="2400" dirty="0">
                <a:solidFill>
                  <a:schemeClr val="bg1"/>
                </a:solidFill>
              </a:rPr>
              <a:t>u Bosni za bana postavio Stjepana II. Kotromanića</a:t>
            </a:r>
          </a:p>
          <a:p>
            <a:pPr lvl="0"/>
            <a:r>
              <a:rPr lang="hr-HR" sz="2400" dirty="0">
                <a:solidFill>
                  <a:schemeClr val="bg1"/>
                </a:solidFill>
              </a:rPr>
              <a:t>pobuna dalmatinskih gradova i poraz Mladena II. 1322. godine</a:t>
            </a:r>
            <a:endParaRPr lang="en-US" sz="2400" dirty="0">
              <a:solidFill>
                <a:schemeClr val="bg1"/>
              </a:solidFill>
            </a:endParaRPr>
          </a:p>
          <a:p>
            <a:pPr lvl="0"/>
            <a:r>
              <a:rPr lang="hr-HR" sz="2400" dirty="0">
                <a:solidFill>
                  <a:schemeClr val="bg1"/>
                </a:solidFill>
              </a:rPr>
              <a:t>Karlo I. nije uspio slomiti moć ostalih velikaša</a:t>
            </a:r>
            <a:endParaRPr lang="en-US" sz="2400" dirty="0">
              <a:solidFill>
                <a:schemeClr val="bg1"/>
              </a:solidFill>
            </a:endParaRPr>
          </a:p>
          <a:p>
            <a:pPr lvl="0"/>
            <a:r>
              <a:rPr lang="hr-HR" sz="2400" dirty="0" err="1">
                <a:solidFill>
                  <a:schemeClr val="bg1"/>
                </a:solidFill>
              </a:rPr>
              <a:t>Bribirci</a:t>
            </a:r>
            <a:r>
              <a:rPr lang="hr-HR" sz="2400" dirty="0">
                <a:solidFill>
                  <a:schemeClr val="bg1"/>
                </a:solidFill>
              </a:rPr>
              <a:t> još vladaju Bribirom, </a:t>
            </a:r>
            <a:r>
              <a:rPr lang="hr-HR" sz="2400" dirty="0" err="1">
                <a:solidFill>
                  <a:schemeClr val="bg1"/>
                </a:solidFill>
              </a:rPr>
              <a:t>Ostrovicom</a:t>
            </a:r>
            <a:r>
              <a:rPr lang="hr-HR" sz="2400" dirty="0">
                <a:solidFill>
                  <a:schemeClr val="bg1"/>
                </a:solidFill>
              </a:rPr>
              <a:t> i Klisom</a:t>
            </a:r>
            <a:endParaRPr lang="en-US" sz="2400" dirty="0">
              <a:solidFill>
                <a:schemeClr val="bg1"/>
              </a:solidFill>
            </a:endParaRPr>
          </a:p>
          <a:p>
            <a:pPr lvl="0"/>
            <a:r>
              <a:rPr lang="hr-HR" sz="2400" dirty="0">
                <a:solidFill>
                  <a:schemeClr val="bg1"/>
                </a:solidFill>
              </a:rPr>
              <a:t>knez </a:t>
            </a:r>
            <a:r>
              <a:rPr lang="hr-HR" sz="2400" dirty="0" err="1">
                <a:solidFill>
                  <a:schemeClr val="bg1"/>
                </a:solidFill>
              </a:rPr>
              <a:t>Nelipac</a:t>
            </a:r>
            <a:r>
              <a:rPr lang="hr-HR" sz="2400" dirty="0">
                <a:solidFill>
                  <a:schemeClr val="bg1"/>
                </a:solidFill>
              </a:rPr>
              <a:t> vladao Kninom</a:t>
            </a:r>
          </a:p>
          <a:p>
            <a:pPr lvl="0"/>
            <a:r>
              <a:rPr lang="hr-HR" sz="2400" dirty="0">
                <a:solidFill>
                  <a:schemeClr val="bg1"/>
                </a:solidFill>
              </a:rPr>
              <a:t>dalmatinski gradovi Trogir, Šibenik, Split i Nin priznali mletačku vlast</a:t>
            </a:r>
          </a:p>
          <a:p>
            <a:endParaRPr lang="en-US" sz="2400" dirty="0">
              <a:solidFill>
                <a:schemeClr val="bg1"/>
              </a:solidFill>
            </a:endParaRPr>
          </a:p>
        </p:txBody>
      </p:sp>
      <p:pic>
        <p:nvPicPr>
          <p:cNvPr id="4" name="Picture 2" descr="\\tartar\_Razmjena\dvukelic\Klio 6.png">
            <a:extLst>
              <a:ext uri="{FF2B5EF4-FFF2-40B4-BE49-F238E27FC236}">
                <a16:creationId xmlns:a16="http://schemas.microsoft.com/office/drawing/2014/main" xmlns="" id="{8C45A081-16B5-4FAC-A427-AF1741CDFE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272168" y="-28699"/>
            <a:ext cx="1797050" cy="469900"/>
          </a:xfrm>
          <a:prstGeom prst="rect">
            <a:avLst/>
          </a:prstGeom>
          <a:noFill/>
        </p:spPr>
      </p:pic>
      <p:pic>
        <p:nvPicPr>
          <p:cNvPr id="5" name="Slika 4">
            <a:extLst>
              <a:ext uri="{FF2B5EF4-FFF2-40B4-BE49-F238E27FC236}">
                <a16:creationId xmlns:a16="http://schemas.microsoft.com/office/drawing/2014/main" xmlns="" id="{7457C4E8-02F7-4EFA-B1C5-1A47360CC81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256960" y="5975980"/>
            <a:ext cx="2804862" cy="14024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76629390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xmlns="" id="{76EFD3D9-44F0-4267-BCC1-1613E79D827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6">
            <a:extLst>
              <a:ext uri="{FF2B5EF4-FFF2-40B4-BE49-F238E27FC236}">
                <a16:creationId xmlns:a16="http://schemas.microsoft.com/office/drawing/2014/main" xmlns="" id="{A779A851-95D6-41AF-937A-B0E4B7F6FA8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 bwMode="auto">
          <a:xfrm>
            <a:off x="4142164" y="900814"/>
            <a:ext cx="759618" cy="5710965"/>
          </a:xfrm>
          <a:custGeom>
            <a:avLst/>
            <a:gdLst>
              <a:gd name="T0" fmla="*/ 414 w 414"/>
              <a:gd name="T1" fmla="*/ 2447 h 2447"/>
              <a:gd name="T2" fmla="*/ 0 w 414"/>
              <a:gd name="T3" fmla="*/ 2247 h 2447"/>
              <a:gd name="T4" fmla="*/ 0 w 414"/>
              <a:gd name="T5" fmla="*/ 0 h 2447"/>
              <a:gd name="T6" fmla="*/ 414 w 414"/>
              <a:gd name="T7" fmla="*/ 200 h 2447"/>
              <a:gd name="T8" fmla="*/ 414 w 414"/>
              <a:gd name="T9" fmla="*/ 2447 h 24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14" h="2447">
                <a:moveTo>
                  <a:pt x="414" y="2447"/>
                </a:moveTo>
                <a:lnTo>
                  <a:pt x="0" y="2247"/>
                </a:lnTo>
                <a:lnTo>
                  <a:pt x="0" y="0"/>
                </a:lnTo>
                <a:lnTo>
                  <a:pt x="414" y="200"/>
                </a:lnTo>
                <a:lnTo>
                  <a:pt x="414" y="2447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7">
            <a:extLst>
              <a:ext uri="{FF2B5EF4-FFF2-40B4-BE49-F238E27FC236}">
                <a16:creationId xmlns:a16="http://schemas.microsoft.com/office/drawing/2014/main" xmlns="" id="{953FB2E7-B6CB-429C-81EB-D9516D6D5C8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 bwMode="auto">
          <a:xfrm>
            <a:off x="4144437" y="633165"/>
            <a:ext cx="482654" cy="5521414"/>
          </a:xfrm>
          <a:custGeom>
            <a:avLst/>
            <a:gdLst>
              <a:gd name="T0" fmla="*/ 209 w 209"/>
              <a:gd name="T1" fmla="*/ 2246 h 2358"/>
              <a:gd name="T2" fmla="*/ 0 w 209"/>
              <a:gd name="T3" fmla="*/ 2358 h 2358"/>
              <a:gd name="T4" fmla="*/ 0 w 209"/>
              <a:gd name="T5" fmla="*/ 111 h 2358"/>
              <a:gd name="T6" fmla="*/ 209 w 209"/>
              <a:gd name="T7" fmla="*/ 0 h 2358"/>
              <a:gd name="T8" fmla="*/ 209 w 209"/>
              <a:gd name="T9" fmla="*/ 2246 h 23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09" h="2358">
                <a:moveTo>
                  <a:pt x="209" y="2246"/>
                </a:moveTo>
                <a:lnTo>
                  <a:pt x="0" y="2358"/>
                </a:lnTo>
                <a:lnTo>
                  <a:pt x="0" y="111"/>
                </a:lnTo>
                <a:lnTo>
                  <a:pt x="209" y="0"/>
                </a:lnTo>
                <a:lnTo>
                  <a:pt x="209" y="2246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xmlns="" id="{2EC40DB1-B719-4A13-9A4D-0966B4B2786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634621" y="636723"/>
            <a:ext cx="4000062" cy="5257799"/>
          </a:xfrm>
          <a:custGeom>
            <a:avLst/>
            <a:gdLst>
              <a:gd name="connsiteX0" fmla="*/ 0 w 4634682"/>
              <a:gd name="connsiteY0" fmla="*/ 0 h 5257799"/>
              <a:gd name="connsiteX1" fmla="*/ 4634682 w 4634682"/>
              <a:gd name="connsiteY1" fmla="*/ 0 h 5257799"/>
              <a:gd name="connsiteX2" fmla="*/ 4634682 w 4634682"/>
              <a:gd name="connsiteY2" fmla="*/ 5257799 h 5257799"/>
              <a:gd name="connsiteX3" fmla="*/ 0 w 4634682"/>
              <a:gd name="connsiteY3" fmla="*/ 5257799 h 52577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634682" h="5257799">
                <a:moveTo>
                  <a:pt x="0" y="0"/>
                </a:moveTo>
                <a:lnTo>
                  <a:pt x="4634682" y="0"/>
                </a:lnTo>
                <a:lnTo>
                  <a:pt x="4634682" y="5257799"/>
                </a:lnTo>
                <a:lnTo>
                  <a:pt x="0" y="5257799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xmlns="" id="{72EF40C8-0081-4DA4-A732-A4067EB615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4872" y="982272"/>
            <a:ext cx="3388419" cy="4560970"/>
          </a:xfrm>
        </p:spPr>
        <p:txBody>
          <a:bodyPr>
            <a:normAutofit/>
          </a:bodyPr>
          <a:lstStyle/>
          <a:p>
            <a:r>
              <a:rPr lang="hr-HR" sz="4000" dirty="0">
                <a:solidFill>
                  <a:srgbClr val="FFFFFF"/>
                </a:solidFill>
              </a:rPr>
              <a:t>UPAMTIMO</a:t>
            </a:r>
          </a:p>
        </p:txBody>
      </p:sp>
      <p:sp>
        <p:nvSpPr>
          <p:cNvPr id="16" name="Rectangle 8">
            <a:extLst>
              <a:ext uri="{FF2B5EF4-FFF2-40B4-BE49-F238E27FC236}">
                <a16:creationId xmlns:a16="http://schemas.microsoft.com/office/drawing/2014/main" xmlns="" id="{82211336-CFF3-412D-868A-6679C1004C4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 bwMode="auto">
          <a:xfrm>
            <a:off x="4901782" y="1352302"/>
            <a:ext cx="6655597" cy="525164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xmlns="" id="{F4DB97C0-8EF3-4BDA-AA45-48FA5AEBDA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55164" y="2132856"/>
            <a:ext cx="5948831" cy="4334629"/>
          </a:xfrm>
        </p:spPr>
        <p:txBody>
          <a:bodyPr anchor="ctr">
            <a:normAutofit fontScale="92500" lnSpcReduction="10000"/>
          </a:bodyPr>
          <a:lstStyle/>
          <a:p>
            <a:pPr lvl="0"/>
            <a:r>
              <a:rPr lang="hr-HR" sz="2400" dirty="0">
                <a:solidFill>
                  <a:srgbClr val="FEFFFF"/>
                </a:solidFill>
              </a:rPr>
              <a:t>Ludovik I. naslijedio svoga oca Karla I.</a:t>
            </a:r>
            <a:endParaRPr lang="en-US" sz="2400" dirty="0">
              <a:solidFill>
                <a:srgbClr val="FEFFFF"/>
              </a:solidFill>
            </a:endParaRPr>
          </a:p>
          <a:p>
            <a:pPr lvl="0"/>
            <a:r>
              <a:rPr lang="hr-HR" sz="2400" dirty="0">
                <a:solidFill>
                  <a:srgbClr val="FEFFFF"/>
                </a:solidFill>
              </a:rPr>
              <a:t>sukob s </a:t>
            </a:r>
            <a:r>
              <a:rPr lang="hr-HR" sz="2400" dirty="0" err="1">
                <a:solidFill>
                  <a:srgbClr val="FEFFFF"/>
                </a:solidFill>
              </a:rPr>
              <a:t>Nelipčićima</a:t>
            </a:r>
            <a:r>
              <a:rPr lang="hr-HR" sz="2400" dirty="0">
                <a:solidFill>
                  <a:srgbClr val="FEFFFF"/>
                </a:solidFill>
              </a:rPr>
              <a:t> i predaja Knina</a:t>
            </a:r>
            <a:endParaRPr lang="en-US" sz="2400" dirty="0">
              <a:solidFill>
                <a:srgbClr val="FEFFFF"/>
              </a:solidFill>
            </a:endParaRPr>
          </a:p>
          <a:p>
            <a:pPr lvl="0"/>
            <a:r>
              <a:rPr lang="hr-HR" sz="2400" dirty="0">
                <a:solidFill>
                  <a:srgbClr val="FEFFFF"/>
                </a:solidFill>
              </a:rPr>
              <a:t>1347. godine Šubići predali </a:t>
            </a:r>
            <a:r>
              <a:rPr lang="hr-HR" sz="2400" dirty="0" err="1">
                <a:solidFill>
                  <a:srgbClr val="FEFFFF"/>
                </a:solidFill>
              </a:rPr>
              <a:t>Ostrovicu</a:t>
            </a:r>
            <a:r>
              <a:rPr lang="hr-HR" sz="2400" dirty="0">
                <a:solidFill>
                  <a:srgbClr val="FEFFFF"/>
                </a:solidFill>
              </a:rPr>
              <a:t>, a zauzvrat dobili utvrdu Zrin u Slavoniji</a:t>
            </a:r>
            <a:endParaRPr lang="en-US" sz="2400" dirty="0">
              <a:solidFill>
                <a:srgbClr val="FEFFFF"/>
              </a:solidFill>
            </a:endParaRPr>
          </a:p>
          <a:p>
            <a:pPr lvl="0"/>
            <a:r>
              <a:rPr lang="hr-HR" sz="2400" dirty="0">
                <a:solidFill>
                  <a:srgbClr val="FEFFFF"/>
                </a:solidFill>
              </a:rPr>
              <a:t>od tada se obitelj naziva Zrinskima</a:t>
            </a:r>
            <a:endParaRPr lang="en-US" sz="2400" dirty="0">
              <a:solidFill>
                <a:srgbClr val="FEFFFF"/>
              </a:solidFill>
            </a:endParaRPr>
          </a:p>
          <a:p>
            <a:pPr lvl="0"/>
            <a:r>
              <a:rPr lang="hr-HR" sz="2400" dirty="0">
                <a:solidFill>
                  <a:srgbClr val="FEFFFF"/>
                </a:solidFill>
              </a:rPr>
              <a:t>Klis predan na upravu Ludoviku I.</a:t>
            </a:r>
          </a:p>
          <a:p>
            <a:pPr lvl="0"/>
            <a:r>
              <a:rPr lang="hr-HR" sz="2400" dirty="0">
                <a:solidFill>
                  <a:schemeClr val="bg1"/>
                </a:solidFill>
              </a:rPr>
              <a:t>1356. godine pohod kralja na Dalmaciju</a:t>
            </a:r>
            <a:endParaRPr lang="en-US" sz="2400" dirty="0">
              <a:solidFill>
                <a:schemeClr val="bg1"/>
              </a:solidFill>
            </a:endParaRPr>
          </a:p>
          <a:p>
            <a:pPr lvl="0"/>
            <a:r>
              <a:rPr lang="hr-HR" sz="2400" dirty="0">
                <a:solidFill>
                  <a:schemeClr val="bg1"/>
                </a:solidFill>
              </a:rPr>
              <a:t>1358. godine potpisan mir u Zadru</a:t>
            </a:r>
            <a:endParaRPr lang="en-US" sz="2400" dirty="0">
              <a:solidFill>
                <a:schemeClr val="bg1"/>
              </a:solidFill>
            </a:endParaRPr>
          </a:p>
          <a:p>
            <a:pPr lvl="0"/>
            <a:r>
              <a:rPr lang="hr-HR" sz="2400" dirty="0">
                <a:solidFill>
                  <a:schemeClr val="bg1"/>
                </a:solidFill>
              </a:rPr>
              <a:t>Venecija se odrekla </a:t>
            </a:r>
            <a:r>
              <a:rPr lang="hr-HR" sz="2400" dirty="0" err="1">
                <a:solidFill>
                  <a:schemeClr val="bg1"/>
                </a:solidFill>
              </a:rPr>
              <a:t>istočnojadranskih</a:t>
            </a:r>
            <a:r>
              <a:rPr lang="hr-HR" sz="2400" dirty="0">
                <a:solidFill>
                  <a:schemeClr val="bg1"/>
                </a:solidFill>
              </a:rPr>
              <a:t> posjeda a dužd naslova nad njima</a:t>
            </a:r>
            <a:endParaRPr lang="en-US" sz="2400" dirty="0">
              <a:solidFill>
                <a:schemeClr val="bg1"/>
              </a:solidFill>
            </a:endParaRPr>
          </a:p>
          <a:p>
            <a:pPr lvl="0"/>
            <a:r>
              <a:rPr lang="hr-HR" sz="2400" dirty="0">
                <a:solidFill>
                  <a:schemeClr val="bg1"/>
                </a:solidFill>
              </a:rPr>
              <a:t>svi gradovi od </a:t>
            </a:r>
            <a:r>
              <a:rPr lang="hr-HR" sz="2400" dirty="0" err="1">
                <a:solidFill>
                  <a:schemeClr val="bg1"/>
                </a:solidFill>
              </a:rPr>
              <a:t>Osora</a:t>
            </a:r>
            <a:r>
              <a:rPr lang="hr-HR" sz="2400" dirty="0">
                <a:solidFill>
                  <a:schemeClr val="bg1"/>
                </a:solidFill>
              </a:rPr>
              <a:t> i Krka do Dubrovnika priznali vlast Anžuvinaca</a:t>
            </a:r>
          </a:p>
          <a:p>
            <a:pPr lvl="0"/>
            <a:endParaRPr lang="en-US" sz="2400" dirty="0">
              <a:solidFill>
                <a:srgbClr val="FEFFFF"/>
              </a:solidFill>
            </a:endParaRPr>
          </a:p>
          <a:p>
            <a:endParaRPr lang="hr-HR" sz="2400" dirty="0">
              <a:solidFill>
                <a:srgbClr val="FEFFFF"/>
              </a:solidFill>
            </a:endParaRPr>
          </a:p>
        </p:txBody>
      </p:sp>
      <p:pic>
        <p:nvPicPr>
          <p:cNvPr id="4" name="Slika 3">
            <a:extLst>
              <a:ext uri="{FF2B5EF4-FFF2-40B4-BE49-F238E27FC236}">
                <a16:creationId xmlns:a16="http://schemas.microsoft.com/office/drawing/2014/main" xmlns="" id="{D281865F-5D58-4C08-9F1F-24162892573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256960" y="5975980"/>
            <a:ext cx="2804862" cy="1402431"/>
          </a:xfrm>
          <a:prstGeom prst="rect">
            <a:avLst/>
          </a:prstGeom>
        </p:spPr>
      </p:pic>
      <p:pic>
        <p:nvPicPr>
          <p:cNvPr id="5" name="Picture 2" descr="\\tartar\_Razmjena\dvukelic\Klio 6.png">
            <a:extLst>
              <a:ext uri="{FF2B5EF4-FFF2-40B4-BE49-F238E27FC236}">
                <a16:creationId xmlns:a16="http://schemas.microsoft.com/office/drawing/2014/main" xmlns="" id="{B6744226-8FF6-4C4F-BB1E-E188F654EBB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394950" y="-28699"/>
            <a:ext cx="1797050" cy="4699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275019401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B775CD93-9DF2-48CB-9F57-1BCA9A46C7F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466344" y="448055"/>
            <a:ext cx="3414370" cy="3801257"/>
          </a:xfrm>
          <a:prstGeom prst="rect">
            <a:avLst/>
          </a:prstGeom>
          <a:solidFill>
            <a:srgbClr val="595959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xmlns="" id="{2646429E-D198-4E07-9419-64662FACF3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7240" y="731519"/>
            <a:ext cx="2845191" cy="3237579"/>
          </a:xfrm>
        </p:spPr>
        <p:txBody>
          <a:bodyPr>
            <a:normAutofit/>
          </a:bodyPr>
          <a:lstStyle/>
          <a:p>
            <a:r>
              <a:rPr lang="hr-HR" sz="4400" dirty="0">
                <a:solidFill>
                  <a:schemeClr val="bg1"/>
                </a:solidFill>
              </a:rPr>
              <a:t>Velikaški rodovi u Hrvatskoj</a:t>
            </a:r>
            <a:endParaRPr lang="hr-HR" dirty="0">
              <a:solidFill>
                <a:srgbClr val="FFFFFF"/>
              </a:solidFill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6166C6D1-23AC-49C4-BA07-238E4E9F8CE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466343" y="4419227"/>
            <a:ext cx="3414369" cy="1979852"/>
          </a:xfrm>
          <a:prstGeom prst="rect">
            <a:avLst/>
          </a:prstGeom>
          <a:solidFill>
            <a:schemeClr val="accent5">
              <a:alpha val="95000"/>
            </a:schemeClr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xmlns="" id="{1C091803-41C2-48E0-9228-5148460C747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4044603" y="448055"/>
            <a:ext cx="7688475" cy="5952745"/>
          </a:xfrm>
          <a:prstGeom prst="rect">
            <a:avLst/>
          </a:prstGeom>
          <a:solidFill>
            <a:schemeClr val="tx1">
              <a:lumMod val="50000"/>
              <a:lumOff val="50000"/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5" name="Rezervirano mjesto sadržaja 2">
            <a:extLst>
              <a:ext uri="{FF2B5EF4-FFF2-40B4-BE49-F238E27FC236}">
                <a16:creationId xmlns:a16="http://schemas.microsoft.com/office/drawing/2014/main" xmlns="" id="{D3FE86E0-7327-425F-A111-B6BE5A6F255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2920248805"/>
              </p:ext>
            </p:extLst>
          </p:nvPr>
        </p:nvGraphicFramePr>
        <p:xfrm>
          <a:off x="4379913" y="687388"/>
          <a:ext cx="7188695" cy="547528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3" name="Picture 2" descr="\\tartar\_Razmjena\dvukelic\Klio 6.png">
            <a:extLst>
              <a:ext uri="{FF2B5EF4-FFF2-40B4-BE49-F238E27FC236}">
                <a16:creationId xmlns:a16="http://schemas.microsoft.com/office/drawing/2014/main" xmlns="" id="{3F9121EF-AF60-4DCD-9721-B3F35B8804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0145406" y="-21845"/>
            <a:ext cx="1797050" cy="469900"/>
          </a:xfrm>
          <a:prstGeom prst="rect">
            <a:avLst/>
          </a:prstGeom>
          <a:noFill/>
        </p:spPr>
      </p:pic>
      <p:pic>
        <p:nvPicPr>
          <p:cNvPr id="4" name="Slika 3">
            <a:extLst>
              <a:ext uri="{FF2B5EF4-FFF2-40B4-BE49-F238E27FC236}">
                <a16:creationId xmlns:a16="http://schemas.microsoft.com/office/drawing/2014/main" xmlns="" id="{C334D454-5E2E-44E1-A719-7B79BDC68CB3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871864" y="5938917"/>
            <a:ext cx="2804862" cy="14024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67893185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AE75986F-855A-4FAB-91B1-CCAE5AE70A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64614" y="1783959"/>
            <a:ext cx="4087306" cy="2889114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l">
              <a:lnSpc>
                <a:spcPct val="90000"/>
              </a:lnSpc>
            </a:pPr>
            <a:r>
              <a:rPr lang="en-US" sz="5400"/>
              <a:t>Velikaški rodovi u Hrvatskoj</a:t>
            </a:r>
          </a:p>
        </p:txBody>
      </p:sp>
      <p:sp>
        <p:nvSpPr>
          <p:cNvPr id="26" name="Freeform: Shape 25">
            <a:extLst>
              <a:ext uri="{FF2B5EF4-FFF2-40B4-BE49-F238E27FC236}">
                <a16:creationId xmlns:a16="http://schemas.microsoft.com/office/drawing/2014/main" xmlns="" id="{E49CC64F-7275-4E33-961B-0C5CDC43987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flipH="1" flipV="1">
            <a:off x="1" y="0"/>
            <a:ext cx="7188051" cy="6858000"/>
          </a:xfrm>
          <a:custGeom>
            <a:avLst/>
            <a:gdLst>
              <a:gd name="connsiteX0" fmla="*/ 7188051 w 7188051"/>
              <a:gd name="connsiteY0" fmla="*/ 6858000 h 6858000"/>
              <a:gd name="connsiteX1" fmla="*/ 108694 w 7188051"/>
              <a:gd name="connsiteY1" fmla="*/ 6858000 h 6858000"/>
              <a:gd name="connsiteX2" fmla="*/ 79127 w 7188051"/>
              <a:gd name="connsiteY2" fmla="*/ 6681235 h 6858000"/>
              <a:gd name="connsiteX3" fmla="*/ 0 w 7188051"/>
              <a:gd name="connsiteY3" fmla="*/ 5565888 h 6858000"/>
              <a:gd name="connsiteX4" fmla="*/ 2190696 w 7188051"/>
              <a:gd name="connsiteY4" fmla="*/ 145339 h 6858000"/>
              <a:gd name="connsiteX5" fmla="*/ 2339431 w 7188051"/>
              <a:gd name="connsiteY5" fmla="*/ 0 h 6858000"/>
              <a:gd name="connsiteX6" fmla="*/ 7188051 w 7188051"/>
              <a:gd name="connsiteY6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188051" h="6858000">
                <a:moveTo>
                  <a:pt x="7188051" y="6858000"/>
                </a:moveTo>
                <a:lnTo>
                  <a:pt x="108694" y="6858000"/>
                </a:lnTo>
                <a:lnTo>
                  <a:pt x="79127" y="6681235"/>
                </a:lnTo>
                <a:cubicBezTo>
                  <a:pt x="26981" y="6316967"/>
                  <a:pt x="0" y="5944579"/>
                  <a:pt x="0" y="5565888"/>
                </a:cubicBezTo>
                <a:cubicBezTo>
                  <a:pt x="0" y="3459953"/>
                  <a:pt x="834428" y="1548908"/>
                  <a:pt x="2190696" y="145339"/>
                </a:cubicBezTo>
                <a:lnTo>
                  <a:pt x="2339431" y="0"/>
                </a:lnTo>
                <a:lnTo>
                  <a:pt x="7188051" y="0"/>
                </a:lnTo>
                <a:close/>
              </a:path>
            </a:pathLst>
          </a:cu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5" name="Slika 4" descr="Slika na kojoj se prikazuje objekt, kovanica, fotografija, staro&#10;&#10;Opis je automatski generiran">
            <a:extLst>
              <a:ext uri="{FF2B5EF4-FFF2-40B4-BE49-F238E27FC236}">
                <a16:creationId xmlns:a16="http://schemas.microsoft.com/office/drawing/2014/main" xmlns="" id="{4A0DE8D5-1EA8-4BB0-93F3-11172205E803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4432"/>
          <a:stretch/>
        </p:blipFill>
        <p:spPr>
          <a:xfrm>
            <a:off x="1" y="10"/>
            <a:ext cx="7028495" cy="6857990"/>
          </a:xfrm>
          <a:custGeom>
            <a:avLst/>
            <a:gdLst/>
            <a:ahLst/>
            <a:cxnLst/>
            <a:rect l="l" t="t" r="r" b="b"/>
            <a:pathLst>
              <a:path w="7028495" h="6858000">
                <a:moveTo>
                  <a:pt x="0" y="0"/>
                </a:moveTo>
                <a:lnTo>
                  <a:pt x="6915668" y="0"/>
                </a:lnTo>
                <a:lnTo>
                  <a:pt x="6952411" y="219663"/>
                </a:lnTo>
                <a:cubicBezTo>
                  <a:pt x="7002551" y="569921"/>
                  <a:pt x="7028495" y="927986"/>
                  <a:pt x="7028495" y="1292112"/>
                </a:cubicBezTo>
                <a:cubicBezTo>
                  <a:pt x="7028495" y="3343346"/>
                  <a:pt x="6205186" y="5202289"/>
                  <a:pt x="4870994" y="6556512"/>
                </a:cubicBezTo>
                <a:lnTo>
                  <a:pt x="4556185" y="6858000"/>
                </a:lnTo>
                <a:lnTo>
                  <a:pt x="0" y="6858000"/>
                </a:lnTo>
                <a:close/>
              </a:path>
            </a:pathLst>
          </a:custGeom>
        </p:spPr>
      </p:pic>
      <p:pic>
        <p:nvPicPr>
          <p:cNvPr id="8" name="Slika 7">
            <a:extLst>
              <a:ext uri="{FF2B5EF4-FFF2-40B4-BE49-F238E27FC236}">
                <a16:creationId xmlns:a16="http://schemas.microsoft.com/office/drawing/2014/main" xmlns="" id="{EEB742DD-E17D-4144-BB9B-52578E10CD5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447928" y="5949280"/>
            <a:ext cx="2804862" cy="1402431"/>
          </a:xfrm>
          <a:prstGeom prst="rect">
            <a:avLst/>
          </a:prstGeom>
        </p:spPr>
      </p:pic>
      <p:pic>
        <p:nvPicPr>
          <p:cNvPr id="10" name="Picture 2" descr="\\tartar\_Razmjena\dvukelic\Klio 6.png">
            <a:extLst>
              <a:ext uri="{FF2B5EF4-FFF2-40B4-BE49-F238E27FC236}">
                <a16:creationId xmlns:a16="http://schemas.microsoft.com/office/drawing/2014/main" xmlns="" id="{43E03BBD-FF8D-47F1-A330-5AD7441CCC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0398168" y="0"/>
            <a:ext cx="1797050" cy="4699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217879375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>
            <a:extLst>
              <a:ext uri="{FF2B5EF4-FFF2-40B4-BE49-F238E27FC236}">
                <a16:creationId xmlns:a16="http://schemas.microsoft.com/office/drawing/2014/main" xmlns="" id="{B775CD93-9DF2-48CB-9F57-1BCA9A46C7F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466344" y="448055"/>
            <a:ext cx="3414370" cy="3801257"/>
          </a:xfrm>
          <a:prstGeom prst="rect">
            <a:avLst/>
          </a:prstGeom>
          <a:solidFill>
            <a:srgbClr val="595959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xmlns="" id="{460B0DE5-C1CD-4D7E-B986-DC89D7BBE7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7240" y="731519"/>
            <a:ext cx="2845191" cy="3237579"/>
          </a:xfrm>
        </p:spPr>
        <p:txBody>
          <a:bodyPr>
            <a:normAutofit/>
          </a:bodyPr>
          <a:lstStyle/>
          <a:p>
            <a:r>
              <a:rPr lang="hr-HR" sz="4400" dirty="0">
                <a:solidFill>
                  <a:schemeClr val="bg1"/>
                </a:solidFill>
              </a:rPr>
              <a:t>Velikaški rodovi u Hrvatskoj</a:t>
            </a:r>
            <a:endParaRPr lang="hr-HR" dirty="0">
              <a:solidFill>
                <a:srgbClr val="FFFFFF"/>
              </a:solidFill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xmlns="" id="{6166C6D1-23AC-49C4-BA07-238E4E9F8CE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466343" y="4419227"/>
            <a:ext cx="3414369" cy="1979852"/>
          </a:xfrm>
          <a:prstGeom prst="rect">
            <a:avLst/>
          </a:prstGeom>
          <a:solidFill>
            <a:schemeClr val="accent5">
              <a:alpha val="95000"/>
            </a:schemeClr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xmlns="" id="{1C091803-41C2-48E0-9228-5148460C747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4044603" y="448055"/>
            <a:ext cx="7688475" cy="5952745"/>
          </a:xfrm>
          <a:prstGeom prst="rect">
            <a:avLst/>
          </a:prstGeom>
          <a:solidFill>
            <a:schemeClr val="tx1">
              <a:lumMod val="50000"/>
              <a:lumOff val="50000"/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14" name="Rezervirano mjesto sadržaja 2">
            <a:extLst>
              <a:ext uri="{FF2B5EF4-FFF2-40B4-BE49-F238E27FC236}">
                <a16:creationId xmlns:a16="http://schemas.microsoft.com/office/drawing/2014/main" xmlns="" id="{06214231-833F-462C-B98B-3F979782FB9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807027107"/>
              </p:ext>
            </p:extLst>
          </p:nvPr>
        </p:nvGraphicFramePr>
        <p:xfrm>
          <a:off x="4379913" y="687388"/>
          <a:ext cx="7037387" cy="547528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3" name="Picture 2" descr="\\tartar\_Razmjena\dvukelic\Klio 6.png">
            <a:extLst>
              <a:ext uri="{FF2B5EF4-FFF2-40B4-BE49-F238E27FC236}">
                <a16:creationId xmlns:a16="http://schemas.microsoft.com/office/drawing/2014/main" xmlns="" id="{6FDDAFBE-8B8C-40F0-A7D3-3B1316FA93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0099917" y="-21845"/>
            <a:ext cx="1797050" cy="469900"/>
          </a:xfrm>
          <a:prstGeom prst="rect">
            <a:avLst/>
          </a:prstGeom>
          <a:noFill/>
        </p:spPr>
      </p:pic>
      <p:pic>
        <p:nvPicPr>
          <p:cNvPr id="4" name="Slika 3">
            <a:extLst>
              <a:ext uri="{FF2B5EF4-FFF2-40B4-BE49-F238E27FC236}">
                <a16:creationId xmlns:a16="http://schemas.microsoft.com/office/drawing/2014/main" xmlns="" id="{9C2B8924-3EAB-4DC0-AD24-6AFF8FFE8242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693569" y="5938917"/>
            <a:ext cx="2804862" cy="14024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28946972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9DCAA7B4-12FC-41BF-97FF-3AEEE543CF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64614" y="1783959"/>
            <a:ext cx="4087306" cy="2889114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l">
              <a:lnSpc>
                <a:spcPct val="90000"/>
              </a:lnSpc>
            </a:pPr>
            <a:r>
              <a:rPr lang="en-US" sz="5400"/>
              <a:t>Velikaški rodovi u Hrvatskoj</a:t>
            </a:r>
          </a:p>
        </p:txBody>
      </p:sp>
      <p:sp>
        <p:nvSpPr>
          <p:cNvPr id="42" name="Rezervirano mjesto sadržaja 6">
            <a:extLst>
              <a:ext uri="{FF2B5EF4-FFF2-40B4-BE49-F238E27FC236}">
                <a16:creationId xmlns:a16="http://schemas.microsoft.com/office/drawing/2014/main" xmlns="" id="{5794BEB9-9AB4-4BFC-8499-ADDC87F69A7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464612" y="4750893"/>
            <a:ext cx="4087305" cy="1147863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lnSpc>
                <a:spcPct val="90000"/>
              </a:lnSpc>
              <a:spcBef>
                <a:spcPts val="1000"/>
              </a:spcBef>
              <a:buNone/>
            </a:pPr>
            <a:r>
              <a:rPr lang="en-US" sz="2000"/>
              <a:t>Pročitajte izvor u udžbeniku na stranici 78. i odgovorite na pitanja.</a:t>
            </a:r>
          </a:p>
        </p:txBody>
      </p:sp>
      <p:sp>
        <p:nvSpPr>
          <p:cNvPr id="47" name="Freeform: Shape 46">
            <a:extLst>
              <a:ext uri="{FF2B5EF4-FFF2-40B4-BE49-F238E27FC236}">
                <a16:creationId xmlns:a16="http://schemas.microsoft.com/office/drawing/2014/main" xmlns="" id="{E49CC64F-7275-4E33-961B-0C5CDC43987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flipH="1" flipV="1">
            <a:off x="1" y="0"/>
            <a:ext cx="7188051" cy="6858000"/>
          </a:xfrm>
          <a:custGeom>
            <a:avLst/>
            <a:gdLst>
              <a:gd name="connsiteX0" fmla="*/ 7188051 w 7188051"/>
              <a:gd name="connsiteY0" fmla="*/ 6858000 h 6858000"/>
              <a:gd name="connsiteX1" fmla="*/ 108694 w 7188051"/>
              <a:gd name="connsiteY1" fmla="*/ 6858000 h 6858000"/>
              <a:gd name="connsiteX2" fmla="*/ 79127 w 7188051"/>
              <a:gd name="connsiteY2" fmla="*/ 6681235 h 6858000"/>
              <a:gd name="connsiteX3" fmla="*/ 0 w 7188051"/>
              <a:gd name="connsiteY3" fmla="*/ 5565888 h 6858000"/>
              <a:gd name="connsiteX4" fmla="*/ 2190696 w 7188051"/>
              <a:gd name="connsiteY4" fmla="*/ 145339 h 6858000"/>
              <a:gd name="connsiteX5" fmla="*/ 2339431 w 7188051"/>
              <a:gd name="connsiteY5" fmla="*/ 0 h 6858000"/>
              <a:gd name="connsiteX6" fmla="*/ 7188051 w 7188051"/>
              <a:gd name="connsiteY6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188051" h="6858000">
                <a:moveTo>
                  <a:pt x="7188051" y="6858000"/>
                </a:moveTo>
                <a:lnTo>
                  <a:pt x="108694" y="6858000"/>
                </a:lnTo>
                <a:lnTo>
                  <a:pt x="79127" y="6681235"/>
                </a:lnTo>
                <a:cubicBezTo>
                  <a:pt x="26981" y="6316967"/>
                  <a:pt x="0" y="5944579"/>
                  <a:pt x="0" y="5565888"/>
                </a:cubicBezTo>
                <a:cubicBezTo>
                  <a:pt x="0" y="3459953"/>
                  <a:pt x="834428" y="1548908"/>
                  <a:pt x="2190696" y="145339"/>
                </a:cubicBezTo>
                <a:lnTo>
                  <a:pt x="2339431" y="0"/>
                </a:lnTo>
                <a:lnTo>
                  <a:pt x="7188051" y="0"/>
                </a:lnTo>
                <a:close/>
              </a:path>
            </a:pathLst>
          </a:cu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5" name="Slika 4" descr="Slika na kojoj se prikazuje tekst, kamen&#10;&#10;Opis je automatski generiran">
            <a:extLst>
              <a:ext uri="{FF2B5EF4-FFF2-40B4-BE49-F238E27FC236}">
                <a16:creationId xmlns:a16="http://schemas.microsoft.com/office/drawing/2014/main" xmlns="" id="{AC7760E8-3C53-47E3-BA29-6E1EA5E4D91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4423" r="-1" b="29958"/>
          <a:stretch/>
        </p:blipFill>
        <p:spPr>
          <a:xfrm>
            <a:off x="1" y="10"/>
            <a:ext cx="7028495" cy="6857990"/>
          </a:xfrm>
          <a:custGeom>
            <a:avLst/>
            <a:gdLst/>
            <a:ahLst/>
            <a:cxnLst/>
            <a:rect l="l" t="t" r="r" b="b"/>
            <a:pathLst>
              <a:path w="7028495" h="6858000">
                <a:moveTo>
                  <a:pt x="0" y="0"/>
                </a:moveTo>
                <a:lnTo>
                  <a:pt x="6915668" y="0"/>
                </a:lnTo>
                <a:lnTo>
                  <a:pt x="6952411" y="219663"/>
                </a:lnTo>
                <a:cubicBezTo>
                  <a:pt x="7002551" y="569921"/>
                  <a:pt x="7028495" y="927986"/>
                  <a:pt x="7028495" y="1292112"/>
                </a:cubicBezTo>
                <a:cubicBezTo>
                  <a:pt x="7028495" y="3343346"/>
                  <a:pt x="6205186" y="5202289"/>
                  <a:pt x="4870994" y="6556512"/>
                </a:cubicBezTo>
                <a:lnTo>
                  <a:pt x="4556185" y="6858000"/>
                </a:lnTo>
                <a:lnTo>
                  <a:pt x="0" y="6858000"/>
                </a:lnTo>
                <a:close/>
              </a:path>
            </a:pathLst>
          </a:custGeom>
        </p:spPr>
      </p:pic>
      <p:pic>
        <p:nvPicPr>
          <p:cNvPr id="8" name="Picture 2" descr="\\tartar\_Razmjena\dvukelic\Klio 6.png">
            <a:extLst>
              <a:ext uri="{FF2B5EF4-FFF2-40B4-BE49-F238E27FC236}">
                <a16:creationId xmlns:a16="http://schemas.microsoft.com/office/drawing/2014/main" xmlns="" id="{E9A3BDA6-F81B-4A6A-BC00-D5EBD1581D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394950" y="0"/>
            <a:ext cx="1797050" cy="469900"/>
          </a:xfrm>
          <a:prstGeom prst="rect">
            <a:avLst/>
          </a:prstGeom>
          <a:noFill/>
        </p:spPr>
      </p:pic>
      <p:pic>
        <p:nvPicPr>
          <p:cNvPr id="9" name="Slika 8">
            <a:extLst>
              <a:ext uri="{FF2B5EF4-FFF2-40B4-BE49-F238E27FC236}">
                <a16:creationId xmlns:a16="http://schemas.microsoft.com/office/drawing/2014/main" xmlns="" id="{0DAEFD2C-6BEF-493E-931A-96EFEEBA70BA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626065" y="5902530"/>
            <a:ext cx="2804862" cy="14024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21195813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DC8C3900-B8A1-4965-88E6-CBCBFE06720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4665945" cy="685800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xmlns="" id="{1E3308B9-5514-4F7F-BFD9-8E783F3A7A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624568"/>
            <a:ext cx="3351755" cy="5412920"/>
          </a:xfrm>
        </p:spPr>
        <p:txBody>
          <a:bodyPr>
            <a:normAutofit/>
          </a:bodyPr>
          <a:lstStyle/>
          <a:p>
            <a:r>
              <a:rPr lang="hr-HR" sz="4400" dirty="0">
                <a:solidFill>
                  <a:schemeClr val="bg1"/>
                </a:solidFill>
              </a:rPr>
              <a:t>Velikaški rodovi u Hrvatskoj</a:t>
            </a:r>
            <a:endParaRPr lang="hr-HR" dirty="0">
              <a:solidFill>
                <a:schemeClr val="bg1"/>
              </a:solidFill>
            </a:endParaRPr>
          </a:p>
        </p:txBody>
      </p:sp>
      <p:graphicFrame>
        <p:nvGraphicFramePr>
          <p:cNvPr id="5" name="Rezervirano mjesto sadržaja 2">
            <a:extLst>
              <a:ext uri="{FF2B5EF4-FFF2-40B4-BE49-F238E27FC236}">
                <a16:creationId xmlns:a16="http://schemas.microsoft.com/office/drawing/2014/main" xmlns="" id="{A14E7A06-4B7A-4BB9-89AA-69CE0F81724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3780601598"/>
              </p:ext>
            </p:extLst>
          </p:nvPr>
        </p:nvGraphicFramePr>
        <p:xfrm>
          <a:off x="5392455" y="623888"/>
          <a:ext cx="5961345" cy="5413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3" name="Picture 2" descr="\\tartar\_Razmjena\dvukelic\Klio 6.png">
            <a:extLst>
              <a:ext uri="{FF2B5EF4-FFF2-40B4-BE49-F238E27FC236}">
                <a16:creationId xmlns:a16="http://schemas.microsoft.com/office/drawing/2014/main" xmlns="" id="{86AA2F33-99E6-42A4-8B46-560311C5A7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0200456" y="0"/>
            <a:ext cx="1797050" cy="469900"/>
          </a:xfrm>
          <a:prstGeom prst="rect">
            <a:avLst/>
          </a:prstGeom>
          <a:noFill/>
        </p:spPr>
      </p:pic>
      <p:pic>
        <p:nvPicPr>
          <p:cNvPr id="4" name="Slika 3">
            <a:extLst>
              <a:ext uri="{FF2B5EF4-FFF2-40B4-BE49-F238E27FC236}">
                <a16:creationId xmlns:a16="http://schemas.microsoft.com/office/drawing/2014/main" xmlns="" id="{7FEDD35E-AB4E-479E-9E43-26FF1B6C988B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028157" y="5877272"/>
            <a:ext cx="2804862" cy="14024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65216477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9" name="Rectangle 48">
            <a:extLst>
              <a:ext uri="{FF2B5EF4-FFF2-40B4-BE49-F238E27FC236}">
                <a16:creationId xmlns:a16="http://schemas.microsoft.com/office/drawing/2014/main" xmlns="" id="{CEF6118E-44FB-4509-B4D9-129052E4C6E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xmlns="" id="{B53AA4C0-9D29-48C4-B6BE-9A320B323F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25195"/>
            <a:ext cx="3986156" cy="2806506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hr-HR" sz="4000"/>
              <a:t>Velikaški rodovi u Hrvatskoj</a:t>
            </a:r>
            <a:endParaRPr lang="en-US" sz="4000"/>
          </a:p>
        </p:txBody>
      </p:sp>
      <p:sp>
        <p:nvSpPr>
          <p:cNvPr id="30" name="Content Placeholder 29">
            <a:extLst>
              <a:ext uri="{FF2B5EF4-FFF2-40B4-BE49-F238E27FC236}">
                <a16:creationId xmlns:a16="http://schemas.microsoft.com/office/drawing/2014/main" xmlns="" id="{0D293C0B-9216-4C29-8331-EDAD8A5B706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3526300"/>
            <a:ext cx="3986156" cy="2588458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>
              <a:spcBef>
                <a:spcPts val="1000"/>
              </a:spcBef>
              <a:buNone/>
            </a:pPr>
            <a:r>
              <a:rPr lang="hr-HR" sz="2000"/>
              <a:t>Pomoću zemljovida s područjima hrvatskih velikaških obitelji u udžbeniku na stranici 77. odgovorite na pitanja.</a:t>
            </a:r>
            <a:endParaRPr lang="en-US" sz="2000"/>
          </a:p>
        </p:txBody>
      </p:sp>
      <p:pic>
        <p:nvPicPr>
          <p:cNvPr id="6" name="Slika 5" descr="Slika na kojoj se prikazuje tekst, karta&#10;&#10;Opis je automatski generiran">
            <a:extLst>
              <a:ext uri="{FF2B5EF4-FFF2-40B4-BE49-F238E27FC236}">
                <a16:creationId xmlns:a16="http://schemas.microsoft.com/office/drawing/2014/main" xmlns="" id="{8EC0CC11-12F8-4865-A2B7-7BE4B46CD47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081646" y="260648"/>
            <a:ext cx="6991322" cy="6408712"/>
          </a:xfrm>
          <a:prstGeom prst="rect">
            <a:avLst/>
          </a:prstGeom>
        </p:spPr>
      </p:pic>
      <p:pic>
        <p:nvPicPr>
          <p:cNvPr id="8" name="Slika 7">
            <a:extLst>
              <a:ext uri="{FF2B5EF4-FFF2-40B4-BE49-F238E27FC236}">
                <a16:creationId xmlns:a16="http://schemas.microsoft.com/office/drawing/2014/main" xmlns="" id="{5F15F2EB-1B99-47C6-A99F-52147EFE2F2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204295" y="5771651"/>
            <a:ext cx="2804862" cy="1402431"/>
          </a:xfrm>
          <a:prstGeom prst="rect">
            <a:avLst/>
          </a:prstGeom>
        </p:spPr>
      </p:pic>
      <p:pic>
        <p:nvPicPr>
          <p:cNvPr id="9" name="Picture 2" descr="\\tartar\_Razmjena\dvukelic\Klio 6.png">
            <a:extLst>
              <a:ext uri="{FF2B5EF4-FFF2-40B4-BE49-F238E27FC236}">
                <a16:creationId xmlns:a16="http://schemas.microsoft.com/office/drawing/2014/main" xmlns="" id="{9652C051-264A-4B66-A823-24A59D8FC41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644062" y="95646"/>
            <a:ext cx="1797050" cy="4699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66200756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B775CD93-9DF2-48CB-9F57-1BCA9A46C7F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466344" y="448055"/>
            <a:ext cx="3414370" cy="3801257"/>
          </a:xfrm>
          <a:prstGeom prst="rect">
            <a:avLst/>
          </a:prstGeom>
          <a:solidFill>
            <a:srgbClr val="595959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xmlns="" id="{FE98127E-ECFA-46EE-8B8C-B3CC8DABA2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7240" y="731519"/>
            <a:ext cx="2845191" cy="3237579"/>
          </a:xfrm>
        </p:spPr>
        <p:txBody>
          <a:bodyPr>
            <a:normAutofit/>
          </a:bodyPr>
          <a:lstStyle/>
          <a:p>
            <a:r>
              <a:rPr lang="hr-HR" sz="3800" dirty="0">
                <a:solidFill>
                  <a:srgbClr val="FFFFFF"/>
                </a:solidFill>
              </a:rPr>
              <a:t>Hrvatska u doba Anžuvinaca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6166C6D1-23AC-49C4-BA07-238E4E9F8CE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466343" y="4419227"/>
            <a:ext cx="3414369" cy="1979852"/>
          </a:xfrm>
          <a:prstGeom prst="rect">
            <a:avLst/>
          </a:prstGeom>
          <a:solidFill>
            <a:schemeClr val="accent1">
              <a:alpha val="95000"/>
            </a:schemeClr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xmlns="" id="{1C091803-41C2-48E0-9228-5148460C747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4044603" y="448055"/>
            <a:ext cx="7688475" cy="5952745"/>
          </a:xfrm>
          <a:prstGeom prst="rect">
            <a:avLst/>
          </a:prstGeom>
          <a:solidFill>
            <a:schemeClr val="tx1">
              <a:lumMod val="50000"/>
              <a:lumOff val="50000"/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xmlns="" id="{4007A675-0C1B-474A-823D-30B9B2C8088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77169" y="923950"/>
            <a:ext cx="7037591" cy="5475129"/>
          </a:xfrm>
        </p:spPr>
        <p:txBody>
          <a:bodyPr anchor="ctr">
            <a:normAutofit/>
          </a:bodyPr>
          <a:lstStyle/>
          <a:p>
            <a:r>
              <a:rPr lang="hr-HR" sz="2600" dirty="0"/>
              <a:t>Smrt Bele IV. i sukobi oko vlasti</a:t>
            </a:r>
          </a:p>
          <a:p>
            <a:r>
              <a:rPr lang="hr-HR" sz="2600" dirty="0"/>
              <a:t>Jača moć velikaških obitelji u Hrvatskoj</a:t>
            </a:r>
          </a:p>
          <a:p>
            <a:r>
              <a:rPr lang="hr-HR" sz="2600" dirty="0"/>
              <a:t>Šubići, svojim posjedima vladali kao samostalni vladari</a:t>
            </a:r>
          </a:p>
          <a:p>
            <a:r>
              <a:rPr lang="hr-HR" sz="2600" dirty="0"/>
              <a:t>Šubići i nova vladarska obitelj Anžuvinaca u Hrvatskoj</a:t>
            </a:r>
          </a:p>
          <a:p>
            <a:r>
              <a:rPr lang="hr-HR" sz="2600" dirty="0"/>
              <a:t>1300. godine knez Juraj Šubić u Napuljskom kraljevstvu</a:t>
            </a:r>
          </a:p>
          <a:p>
            <a:r>
              <a:rPr lang="hr-HR" sz="2600" dirty="0"/>
              <a:t>Smrt posljednjeg Arpadovića Andrije III.</a:t>
            </a:r>
          </a:p>
          <a:p>
            <a:r>
              <a:rPr lang="hr-HR" sz="2600" dirty="0"/>
              <a:t>Karlo Robert, francuska dinastija </a:t>
            </a:r>
            <a:r>
              <a:rPr lang="hr-HR" sz="2600" dirty="0" err="1"/>
              <a:t>Anjou</a:t>
            </a:r>
            <a:endParaRPr lang="hr-HR" sz="2600" dirty="0"/>
          </a:p>
          <a:p>
            <a:r>
              <a:rPr lang="hr-HR" sz="2600" dirty="0"/>
              <a:t>1301. godine u </a:t>
            </a:r>
            <a:r>
              <a:rPr lang="hr-HR" sz="2600" dirty="0" err="1"/>
              <a:t>Ostrogonu</a:t>
            </a:r>
            <a:r>
              <a:rPr lang="hr-HR" sz="2600" dirty="0"/>
              <a:t> okrunjen kao Karlo I.</a:t>
            </a:r>
          </a:p>
          <a:p>
            <a:endParaRPr lang="hr-HR" sz="2600" dirty="0"/>
          </a:p>
        </p:txBody>
      </p:sp>
      <p:pic>
        <p:nvPicPr>
          <p:cNvPr id="4" name="Slika 3">
            <a:extLst>
              <a:ext uri="{FF2B5EF4-FFF2-40B4-BE49-F238E27FC236}">
                <a16:creationId xmlns:a16="http://schemas.microsoft.com/office/drawing/2014/main" xmlns="" id="{F2B41F01-9F19-4FF0-B335-EF9A4213342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693569" y="5923568"/>
            <a:ext cx="2804862" cy="1402431"/>
          </a:xfrm>
          <a:prstGeom prst="rect">
            <a:avLst/>
          </a:prstGeom>
        </p:spPr>
      </p:pic>
      <p:pic>
        <p:nvPicPr>
          <p:cNvPr id="5" name="Picture 2" descr="\\tartar\_Razmjena\dvukelic\Klio 6.png">
            <a:extLst>
              <a:ext uri="{FF2B5EF4-FFF2-40B4-BE49-F238E27FC236}">
                <a16:creationId xmlns:a16="http://schemas.microsoft.com/office/drawing/2014/main" xmlns="" id="{4A8E255E-648E-4312-BAAB-13F67C9114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394950" y="0"/>
            <a:ext cx="1797050" cy="4699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368548757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sustava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</TotalTime>
  <Words>1065</Words>
  <Application>Microsoft Office PowerPoint</Application>
  <PresentationFormat>Custom</PresentationFormat>
  <Paragraphs>141</Paragraphs>
  <Slides>25</Slides>
  <Notes>7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6" baseType="lpstr">
      <vt:lpstr>Office Theme</vt:lpstr>
      <vt:lpstr>Hrvatsko plemstvo i nova dinastija - Anžuvinci</vt:lpstr>
      <vt:lpstr>Velikaški rodovi u Hrvatskoj</vt:lpstr>
      <vt:lpstr>Velikaški rodovi u Hrvatskoj</vt:lpstr>
      <vt:lpstr>Velikaški rodovi u Hrvatskoj</vt:lpstr>
      <vt:lpstr>Velikaški rodovi u Hrvatskoj</vt:lpstr>
      <vt:lpstr>Velikaški rodovi u Hrvatskoj</vt:lpstr>
      <vt:lpstr>Velikaški rodovi u Hrvatskoj</vt:lpstr>
      <vt:lpstr>Velikaški rodovi u Hrvatskoj</vt:lpstr>
      <vt:lpstr>Hrvatska u doba Anžuvinaca</vt:lpstr>
      <vt:lpstr>Hrvatska u doba Anžuvinaca</vt:lpstr>
      <vt:lpstr>Hrvatska u doba Anžuvinaca</vt:lpstr>
      <vt:lpstr>Hrvatska u doba Anžuvinaca</vt:lpstr>
      <vt:lpstr>Hrvatska u doba Anžuvinaca</vt:lpstr>
      <vt:lpstr>Hrvatska u doba Anžuvinaca</vt:lpstr>
      <vt:lpstr>Hrvatska u doba Anžuvinaca</vt:lpstr>
      <vt:lpstr>Hrvatska u doba Anžuvinaca</vt:lpstr>
      <vt:lpstr>Hrvatska u doba Anžuvinaca</vt:lpstr>
      <vt:lpstr>Hrvatska u doba Anžuvinaca</vt:lpstr>
      <vt:lpstr>Hrvatska u doba Anžuvinaca</vt:lpstr>
      <vt:lpstr>Hrvatska u doba Anžuvinaca</vt:lpstr>
      <vt:lpstr>UPAMTIMO</vt:lpstr>
      <vt:lpstr>UPAMTIMO</vt:lpstr>
      <vt:lpstr>UPAMTIMO</vt:lpstr>
      <vt:lpstr>UPAMTIMO</vt:lpstr>
      <vt:lpstr>UPAMTIMO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Hrvatsko plemstvo i nova dinastija - Anžuvinci</dc:title>
  <dc:creator>Ivan Cuzic</dc:creator>
  <cp:lastModifiedBy>dvukelic</cp:lastModifiedBy>
  <cp:revision>2</cp:revision>
  <dcterms:created xsi:type="dcterms:W3CDTF">2020-08-24T09:01:00Z</dcterms:created>
  <dcterms:modified xsi:type="dcterms:W3CDTF">2020-08-31T08:02:30Z</dcterms:modified>
</cp:coreProperties>
</file>